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87" r:id="rId5"/>
    <p:sldId id="288" r:id="rId6"/>
    <p:sldId id="258" r:id="rId7"/>
    <p:sldId id="259" r:id="rId8"/>
    <p:sldId id="261" r:id="rId9"/>
    <p:sldId id="262" r:id="rId10"/>
    <p:sldId id="276" r:id="rId11"/>
    <p:sldId id="263" r:id="rId12"/>
    <p:sldId id="277" r:id="rId13"/>
    <p:sldId id="264" r:id="rId14"/>
    <p:sldId id="265" r:id="rId15"/>
    <p:sldId id="278" r:id="rId16"/>
    <p:sldId id="279" r:id="rId17"/>
    <p:sldId id="280" r:id="rId18"/>
    <p:sldId id="281" r:id="rId19"/>
    <p:sldId id="282" r:id="rId20"/>
    <p:sldId id="283" r:id="rId21"/>
    <p:sldId id="284" r:id="rId22"/>
    <p:sldId id="285" r:id="rId23"/>
    <p:sldId id="286" r:id="rId24"/>
    <p:sldId id="291" r:id="rId25"/>
    <p:sldId id="290" r:id="rId26"/>
    <p:sldId id="301" r:id="rId27"/>
    <p:sldId id="292" r:id="rId28"/>
    <p:sldId id="297" r:id="rId29"/>
    <p:sldId id="296" r:id="rId30"/>
    <p:sldId id="299" r:id="rId31"/>
    <p:sldId id="298" r:id="rId32"/>
    <p:sldId id="300" r:id="rId33"/>
    <p:sldId id="275" r:id="rId34"/>
    <p:sldId id="302" r:id="rId35"/>
    <p:sldId id="303" r:id="rId36"/>
    <p:sldId id="304" r:id="rId37"/>
    <p:sldId id="305" r:id="rId38"/>
    <p:sldId id="308" r:id="rId39"/>
    <p:sldId id="313" r:id="rId40"/>
    <p:sldId id="311" r:id="rId41"/>
    <p:sldId id="306" r:id="rId42"/>
    <p:sldId id="335" r:id="rId43"/>
    <p:sldId id="314" r:id="rId44"/>
    <p:sldId id="315" r:id="rId45"/>
    <p:sldId id="316" r:id="rId46"/>
    <p:sldId id="317" r:id="rId47"/>
    <p:sldId id="319" r:id="rId48"/>
    <p:sldId id="321" r:id="rId49"/>
    <p:sldId id="323" r:id="rId50"/>
    <p:sldId id="324" r:id="rId51"/>
    <p:sldId id="325" r:id="rId52"/>
    <p:sldId id="326" r:id="rId53"/>
    <p:sldId id="327" r:id="rId54"/>
    <p:sldId id="328" r:id="rId55"/>
    <p:sldId id="329" r:id="rId56"/>
    <p:sldId id="330" r:id="rId57"/>
    <p:sldId id="331" r:id="rId58"/>
    <p:sldId id="332" r:id="rId59"/>
    <p:sldId id="334" r:id="rId60"/>
    <p:sldId id="333"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8" autoAdjust="0"/>
    <p:restoredTop sz="94660"/>
  </p:normalViewPr>
  <p:slideViewPr>
    <p:cSldViewPr>
      <p:cViewPr varScale="1">
        <p:scale>
          <a:sx n="119" d="100"/>
          <a:sy n="119" d="100"/>
        </p:scale>
        <p:origin x="1356"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845095-5476-4C66-BCD6-96AA6C2B7E55}" type="doc">
      <dgm:prSet loTypeId="urn:microsoft.com/office/officeart/2005/8/layout/list1" loCatId="list" qsTypeId="urn:microsoft.com/office/officeart/2005/8/quickstyle/3d7" qsCatId="3D" csTypeId="urn:microsoft.com/office/officeart/2005/8/colors/accent1_2" csCatId="accent1" phldr="1"/>
      <dgm:spPr/>
      <dgm:t>
        <a:bodyPr/>
        <a:lstStyle/>
        <a:p>
          <a:endParaRPr lang="en-US"/>
        </a:p>
      </dgm:t>
    </dgm:pt>
    <dgm:pt modelId="{623FF411-1309-447D-9CDA-42D623C9E8C2}">
      <dgm:prSet phldrT="[Text]" custT="1"/>
      <dgm:spPr/>
      <dgm:t>
        <a:bodyPr/>
        <a:lstStyle/>
        <a:p>
          <a:endParaRPr lang="en-US" sz="4000" dirty="0"/>
        </a:p>
        <a:p>
          <a:endParaRPr lang="en-US" sz="4000" dirty="0"/>
        </a:p>
        <a:p>
          <a:r>
            <a:rPr lang="en-US" sz="2800" dirty="0"/>
            <a:t>Based on Function </a:t>
          </a:r>
        </a:p>
        <a:p>
          <a:r>
            <a:rPr lang="en-US" sz="1800" dirty="0"/>
            <a:t>Manipulators ,Mobile Robots, Swimming Robots ,Arial or flying Robots </a:t>
          </a:r>
        </a:p>
        <a:p>
          <a:endParaRPr lang="en-US" sz="4000" dirty="0"/>
        </a:p>
        <a:p>
          <a:endParaRPr lang="en-US" sz="4000" dirty="0"/>
        </a:p>
      </dgm:t>
    </dgm:pt>
    <dgm:pt modelId="{065EA00B-2E1D-4F86-B26C-7F4AEDD521CE}" type="parTrans" cxnId="{34478292-0E8D-4A95-B665-8AD6CF29D684}">
      <dgm:prSet/>
      <dgm:spPr/>
      <dgm:t>
        <a:bodyPr/>
        <a:lstStyle/>
        <a:p>
          <a:endParaRPr lang="en-US"/>
        </a:p>
      </dgm:t>
    </dgm:pt>
    <dgm:pt modelId="{EF6DFDF2-13E8-42A9-B19C-F102EA9C8C41}" type="sibTrans" cxnId="{34478292-0E8D-4A95-B665-8AD6CF29D684}">
      <dgm:prSet/>
      <dgm:spPr/>
      <dgm:t>
        <a:bodyPr/>
        <a:lstStyle/>
        <a:p>
          <a:endParaRPr lang="en-US"/>
        </a:p>
      </dgm:t>
    </dgm:pt>
    <dgm:pt modelId="{F9DA98AA-F1F0-4494-920F-6ABC372C3A61}">
      <dgm:prSet phldrT="[Text]" custT="1"/>
      <dgm:spPr/>
      <dgm:t>
        <a:bodyPr/>
        <a:lstStyle/>
        <a:p>
          <a:r>
            <a:rPr lang="en-US" sz="2600" dirty="0"/>
            <a:t>Based on Size</a:t>
          </a:r>
        </a:p>
        <a:p>
          <a:r>
            <a:rPr lang="en-US" sz="1800" dirty="0"/>
            <a:t>Micro Robots, Macro Robots and Nano Robots</a:t>
          </a:r>
        </a:p>
      </dgm:t>
    </dgm:pt>
    <dgm:pt modelId="{988722DB-02C2-41F7-AF1F-CBC63D13F32A}" type="parTrans" cxnId="{186ED6DB-6EEB-4563-9DBD-74A9D79F3A69}">
      <dgm:prSet/>
      <dgm:spPr/>
      <dgm:t>
        <a:bodyPr/>
        <a:lstStyle/>
        <a:p>
          <a:endParaRPr lang="en-US"/>
        </a:p>
      </dgm:t>
    </dgm:pt>
    <dgm:pt modelId="{B9E8B2EE-C81E-43A5-B2E0-6748A568264A}" type="sibTrans" cxnId="{186ED6DB-6EEB-4563-9DBD-74A9D79F3A69}">
      <dgm:prSet/>
      <dgm:spPr/>
      <dgm:t>
        <a:bodyPr/>
        <a:lstStyle/>
        <a:p>
          <a:endParaRPr lang="en-US"/>
        </a:p>
      </dgm:t>
    </dgm:pt>
    <dgm:pt modelId="{7E4DCCB7-0E40-46C3-BC47-E12262821666}">
      <dgm:prSet phldrT="[Text]" custT="1"/>
      <dgm:spPr/>
      <dgm:t>
        <a:bodyPr/>
        <a:lstStyle/>
        <a:p>
          <a:r>
            <a:rPr lang="en-US" sz="2600" dirty="0"/>
            <a:t>Based on Application</a:t>
          </a:r>
        </a:p>
        <a:p>
          <a:r>
            <a:rPr lang="en-US" sz="1800" dirty="0"/>
            <a:t>Industrial, Entertainment, Medical, Domestic, Service, </a:t>
          </a:r>
          <a:r>
            <a:rPr lang="en-US" sz="1800" dirty="0" err="1"/>
            <a:t>Defence</a:t>
          </a:r>
          <a:r>
            <a:rPr lang="en-US" sz="1800" dirty="0"/>
            <a:t> and space</a:t>
          </a:r>
        </a:p>
      </dgm:t>
    </dgm:pt>
    <dgm:pt modelId="{0385EF59-5C5F-466B-8E6E-EF6DA782F1B5}" type="parTrans" cxnId="{C6F084CE-574A-4E52-91D7-7C50D86A8E2E}">
      <dgm:prSet/>
      <dgm:spPr/>
      <dgm:t>
        <a:bodyPr/>
        <a:lstStyle/>
        <a:p>
          <a:endParaRPr lang="en-US"/>
        </a:p>
      </dgm:t>
    </dgm:pt>
    <dgm:pt modelId="{65C2F48D-F71A-4691-BDFA-C986961C4EB0}" type="sibTrans" cxnId="{C6F084CE-574A-4E52-91D7-7C50D86A8E2E}">
      <dgm:prSet/>
      <dgm:spPr/>
      <dgm:t>
        <a:bodyPr/>
        <a:lstStyle/>
        <a:p>
          <a:endParaRPr lang="en-US"/>
        </a:p>
      </dgm:t>
    </dgm:pt>
    <dgm:pt modelId="{752226DE-9F33-48B5-96FA-BCD08FC7105F}" type="pres">
      <dgm:prSet presAssocID="{0B845095-5476-4C66-BCD6-96AA6C2B7E55}" presName="linear" presStyleCnt="0">
        <dgm:presLayoutVars>
          <dgm:dir/>
          <dgm:animLvl val="lvl"/>
          <dgm:resizeHandles val="exact"/>
        </dgm:presLayoutVars>
      </dgm:prSet>
      <dgm:spPr/>
    </dgm:pt>
    <dgm:pt modelId="{7111E4E5-8828-4FC1-BDDF-42D2DA1C0926}" type="pres">
      <dgm:prSet presAssocID="{623FF411-1309-447D-9CDA-42D623C9E8C2}" presName="parentLin" presStyleCnt="0"/>
      <dgm:spPr/>
    </dgm:pt>
    <dgm:pt modelId="{32BA4223-7F56-4DF3-A7C9-EEA5EE8F959F}" type="pres">
      <dgm:prSet presAssocID="{623FF411-1309-447D-9CDA-42D623C9E8C2}" presName="parentLeftMargin" presStyleLbl="node1" presStyleIdx="0" presStyleCnt="3"/>
      <dgm:spPr/>
    </dgm:pt>
    <dgm:pt modelId="{BD0151D4-55AE-41BA-A548-D65F340362A2}" type="pres">
      <dgm:prSet presAssocID="{623FF411-1309-447D-9CDA-42D623C9E8C2}" presName="parentText" presStyleLbl="node1" presStyleIdx="0" presStyleCnt="3" custScaleX="139604" custScaleY="198978">
        <dgm:presLayoutVars>
          <dgm:chMax val="0"/>
          <dgm:bulletEnabled val="1"/>
        </dgm:presLayoutVars>
      </dgm:prSet>
      <dgm:spPr/>
    </dgm:pt>
    <dgm:pt modelId="{D3C9C527-F3EE-48B0-88AC-4C32A41A2245}" type="pres">
      <dgm:prSet presAssocID="{623FF411-1309-447D-9CDA-42D623C9E8C2}" presName="negativeSpace" presStyleCnt="0"/>
      <dgm:spPr/>
    </dgm:pt>
    <dgm:pt modelId="{FB8D2802-38C0-48B2-B5CA-7352E2CE95B1}" type="pres">
      <dgm:prSet presAssocID="{623FF411-1309-447D-9CDA-42D623C9E8C2}" presName="childText" presStyleLbl="conFgAcc1" presStyleIdx="0" presStyleCnt="3">
        <dgm:presLayoutVars>
          <dgm:bulletEnabled val="1"/>
        </dgm:presLayoutVars>
      </dgm:prSet>
      <dgm:spPr/>
    </dgm:pt>
    <dgm:pt modelId="{B00FD3E2-E485-47B6-9EBC-8AA1A4921AF3}" type="pres">
      <dgm:prSet presAssocID="{EF6DFDF2-13E8-42A9-B19C-F102EA9C8C41}" presName="spaceBetweenRectangles" presStyleCnt="0"/>
      <dgm:spPr/>
    </dgm:pt>
    <dgm:pt modelId="{BE935D84-E96A-4BBA-B931-CC7328984027}" type="pres">
      <dgm:prSet presAssocID="{F9DA98AA-F1F0-4494-920F-6ABC372C3A61}" presName="parentLin" presStyleCnt="0"/>
      <dgm:spPr/>
    </dgm:pt>
    <dgm:pt modelId="{388A9188-3457-463F-84EE-161EB6FF5ABA}" type="pres">
      <dgm:prSet presAssocID="{F9DA98AA-F1F0-4494-920F-6ABC372C3A61}" presName="parentLeftMargin" presStyleLbl="node1" presStyleIdx="0" presStyleCnt="3"/>
      <dgm:spPr/>
    </dgm:pt>
    <dgm:pt modelId="{CC6BDB90-1798-485B-BB8C-4D0B88095136}" type="pres">
      <dgm:prSet presAssocID="{F9DA98AA-F1F0-4494-920F-6ABC372C3A61}" presName="parentText" presStyleLbl="node1" presStyleIdx="1" presStyleCnt="3" custScaleX="140452" custScaleY="177309">
        <dgm:presLayoutVars>
          <dgm:chMax val="0"/>
          <dgm:bulletEnabled val="1"/>
        </dgm:presLayoutVars>
      </dgm:prSet>
      <dgm:spPr/>
    </dgm:pt>
    <dgm:pt modelId="{2A4145E0-F9D0-410D-B095-658626C3ACBB}" type="pres">
      <dgm:prSet presAssocID="{F9DA98AA-F1F0-4494-920F-6ABC372C3A61}" presName="negativeSpace" presStyleCnt="0"/>
      <dgm:spPr/>
    </dgm:pt>
    <dgm:pt modelId="{2A825651-FAE4-4681-9537-72FC2359FBD3}" type="pres">
      <dgm:prSet presAssocID="{F9DA98AA-F1F0-4494-920F-6ABC372C3A61}" presName="childText" presStyleLbl="conFgAcc1" presStyleIdx="1" presStyleCnt="3">
        <dgm:presLayoutVars>
          <dgm:bulletEnabled val="1"/>
        </dgm:presLayoutVars>
      </dgm:prSet>
      <dgm:spPr/>
    </dgm:pt>
    <dgm:pt modelId="{9EA58BED-94B1-4956-86CC-E06B3FED59CF}" type="pres">
      <dgm:prSet presAssocID="{B9E8B2EE-C81E-43A5-B2E0-6748A568264A}" presName="spaceBetweenRectangles" presStyleCnt="0"/>
      <dgm:spPr/>
    </dgm:pt>
    <dgm:pt modelId="{DC369197-305E-464E-A829-D3F73524E6FD}" type="pres">
      <dgm:prSet presAssocID="{7E4DCCB7-0E40-46C3-BC47-E12262821666}" presName="parentLin" presStyleCnt="0"/>
      <dgm:spPr/>
    </dgm:pt>
    <dgm:pt modelId="{3946DE3F-631D-4F49-826D-92701646211C}" type="pres">
      <dgm:prSet presAssocID="{7E4DCCB7-0E40-46C3-BC47-E12262821666}" presName="parentLeftMargin" presStyleLbl="node1" presStyleIdx="1" presStyleCnt="3"/>
      <dgm:spPr/>
    </dgm:pt>
    <dgm:pt modelId="{A452C6AE-F184-47E0-B07B-EFBAF4E94507}" type="pres">
      <dgm:prSet presAssocID="{7E4DCCB7-0E40-46C3-BC47-E12262821666}" presName="parentText" presStyleLbl="node1" presStyleIdx="2" presStyleCnt="3" custScaleX="142857" custScaleY="174835">
        <dgm:presLayoutVars>
          <dgm:chMax val="0"/>
          <dgm:bulletEnabled val="1"/>
        </dgm:presLayoutVars>
      </dgm:prSet>
      <dgm:spPr/>
    </dgm:pt>
    <dgm:pt modelId="{8724C666-2742-4198-B2BB-4C56696EB00F}" type="pres">
      <dgm:prSet presAssocID="{7E4DCCB7-0E40-46C3-BC47-E12262821666}" presName="negativeSpace" presStyleCnt="0"/>
      <dgm:spPr/>
    </dgm:pt>
    <dgm:pt modelId="{E20812AD-E56A-4E99-84A6-C8BE9D503DF6}" type="pres">
      <dgm:prSet presAssocID="{7E4DCCB7-0E40-46C3-BC47-E12262821666}" presName="childText" presStyleLbl="conFgAcc1" presStyleIdx="2" presStyleCnt="3">
        <dgm:presLayoutVars>
          <dgm:bulletEnabled val="1"/>
        </dgm:presLayoutVars>
      </dgm:prSet>
      <dgm:spPr/>
    </dgm:pt>
  </dgm:ptLst>
  <dgm:cxnLst>
    <dgm:cxn modelId="{1C873C34-53C1-485E-9AFF-B60EF055B69B}" type="presOf" srcId="{623FF411-1309-447D-9CDA-42D623C9E8C2}" destId="{32BA4223-7F56-4DF3-A7C9-EEA5EE8F959F}" srcOrd="0" destOrd="0" presId="urn:microsoft.com/office/officeart/2005/8/layout/list1"/>
    <dgm:cxn modelId="{71A1E234-DE27-45BA-9852-4901E4C4AA7A}" type="presOf" srcId="{7E4DCCB7-0E40-46C3-BC47-E12262821666}" destId="{3946DE3F-631D-4F49-826D-92701646211C}" srcOrd="0" destOrd="0" presId="urn:microsoft.com/office/officeart/2005/8/layout/list1"/>
    <dgm:cxn modelId="{BDDE1564-A210-4DB9-BB12-3573CF77F09D}" type="presOf" srcId="{F9DA98AA-F1F0-4494-920F-6ABC372C3A61}" destId="{388A9188-3457-463F-84EE-161EB6FF5ABA}" srcOrd="0" destOrd="0" presId="urn:microsoft.com/office/officeart/2005/8/layout/list1"/>
    <dgm:cxn modelId="{CD44DC74-5F53-4F42-9DCB-E46A4521EC9A}" type="presOf" srcId="{623FF411-1309-447D-9CDA-42D623C9E8C2}" destId="{BD0151D4-55AE-41BA-A548-D65F340362A2}" srcOrd="1" destOrd="0" presId="urn:microsoft.com/office/officeart/2005/8/layout/list1"/>
    <dgm:cxn modelId="{34478292-0E8D-4A95-B665-8AD6CF29D684}" srcId="{0B845095-5476-4C66-BCD6-96AA6C2B7E55}" destId="{623FF411-1309-447D-9CDA-42D623C9E8C2}" srcOrd="0" destOrd="0" parTransId="{065EA00B-2E1D-4F86-B26C-7F4AEDD521CE}" sibTransId="{EF6DFDF2-13E8-42A9-B19C-F102EA9C8C41}"/>
    <dgm:cxn modelId="{7C7812C6-1833-4C6E-A514-4C9698CE36CC}" type="presOf" srcId="{F9DA98AA-F1F0-4494-920F-6ABC372C3A61}" destId="{CC6BDB90-1798-485B-BB8C-4D0B88095136}" srcOrd="1" destOrd="0" presId="urn:microsoft.com/office/officeart/2005/8/layout/list1"/>
    <dgm:cxn modelId="{C6F084CE-574A-4E52-91D7-7C50D86A8E2E}" srcId="{0B845095-5476-4C66-BCD6-96AA6C2B7E55}" destId="{7E4DCCB7-0E40-46C3-BC47-E12262821666}" srcOrd="2" destOrd="0" parTransId="{0385EF59-5C5F-466B-8E6E-EF6DA782F1B5}" sibTransId="{65C2F48D-F71A-4691-BDFA-C986961C4EB0}"/>
    <dgm:cxn modelId="{6C56D2D8-5D70-4688-8246-C0E217C06522}" type="presOf" srcId="{7E4DCCB7-0E40-46C3-BC47-E12262821666}" destId="{A452C6AE-F184-47E0-B07B-EFBAF4E94507}" srcOrd="1" destOrd="0" presId="urn:microsoft.com/office/officeart/2005/8/layout/list1"/>
    <dgm:cxn modelId="{186ED6DB-6EEB-4563-9DBD-74A9D79F3A69}" srcId="{0B845095-5476-4C66-BCD6-96AA6C2B7E55}" destId="{F9DA98AA-F1F0-4494-920F-6ABC372C3A61}" srcOrd="1" destOrd="0" parTransId="{988722DB-02C2-41F7-AF1F-CBC63D13F32A}" sibTransId="{B9E8B2EE-C81E-43A5-B2E0-6748A568264A}"/>
    <dgm:cxn modelId="{394798EA-AEAC-4D2F-B3DB-ECADE7F0BAD2}" type="presOf" srcId="{0B845095-5476-4C66-BCD6-96AA6C2B7E55}" destId="{752226DE-9F33-48B5-96FA-BCD08FC7105F}" srcOrd="0" destOrd="0" presId="urn:microsoft.com/office/officeart/2005/8/layout/list1"/>
    <dgm:cxn modelId="{18DB5595-54B2-4CC6-8415-E931525EA51D}" type="presParOf" srcId="{752226DE-9F33-48B5-96FA-BCD08FC7105F}" destId="{7111E4E5-8828-4FC1-BDDF-42D2DA1C0926}" srcOrd="0" destOrd="0" presId="urn:microsoft.com/office/officeart/2005/8/layout/list1"/>
    <dgm:cxn modelId="{FF42B5BA-9D2E-421E-87BD-D7AC38237E0F}" type="presParOf" srcId="{7111E4E5-8828-4FC1-BDDF-42D2DA1C0926}" destId="{32BA4223-7F56-4DF3-A7C9-EEA5EE8F959F}" srcOrd="0" destOrd="0" presId="urn:microsoft.com/office/officeart/2005/8/layout/list1"/>
    <dgm:cxn modelId="{DE2745C8-74A6-481E-A09A-D455FB64FDBA}" type="presParOf" srcId="{7111E4E5-8828-4FC1-BDDF-42D2DA1C0926}" destId="{BD0151D4-55AE-41BA-A548-D65F340362A2}" srcOrd="1" destOrd="0" presId="urn:microsoft.com/office/officeart/2005/8/layout/list1"/>
    <dgm:cxn modelId="{F5464CFC-D9BB-47ED-AACC-9DBD32EB60AE}" type="presParOf" srcId="{752226DE-9F33-48B5-96FA-BCD08FC7105F}" destId="{D3C9C527-F3EE-48B0-88AC-4C32A41A2245}" srcOrd="1" destOrd="0" presId="urn:microsoft.com/office/officeart/2005/8/layout/list1"/>
    <dgm:cxn modelId="{FE776122-BF14-445D-811B-EFAE66C0D184}" type="presParOf" srcId="{752226DE-9F33-48B5-96FA-BCD08FC7105F}" destId="{FB8D2802-38C0-48B2-B5CA-7352E2CE95B1}" srcOrd="2" destOrd="0" presId="urn:microsoft.com/office/officeart/2005/8/layout/list1"/>
    <dgm:cxn modelId="{B2C11535-700A-4846-8BC0-03A156A27B4A}" type="presParOf" srcId="{752226DE-9F33-48B5-96FA-BCD08FC7105F}" destId="{B00FD3E2-E485-47B6-9EBC-8AA1A4921AF3}" srcOrd="3" destOrd="0" presId="urn:microsoft.com/office/officeart/2005/8/layout/list1"/>
    <dgm:cxn modelId="{BE84D531-ED3B-4740-94B1-9D4E2529917D}" type="presParOf" srcId="{752226DE-9F33-48B5-96FA-BCD08FC7105F}" destId="{BE935D84-E96A-4BBA-B931-CC7328984027}" srcOrd="4" destOrd="0" presId="urn:microsoft.com/office/officeart/2005/8/layout/list1"/>
    <dgm:cxn modelId="{6AE49BBC-E99B-4F9A-B6E7-D94D3A4D9570}" type="presParOf" srcId="{BE935D84-E96A-4BBA-B931-CC7328984027}" destId="{388A9188-3457-463F-84EE-161EB6FF5ABA}" srcOrd="0" destOrd="0" presId="urn:microsoft.com/office/officeart/2005/8/layout/list1"/>
    <dgm:cxn modelId="{7E805950-FA83-43F8-B9E5-CFA4EBAA6848}" type="presParOf" srcId="{BE935D84-E96A-4BBA-B931-CC7328984027}" destId="{CC6BDB90-1798-485B-BB8C-4D0B88095136}" srcOrd="1" destOrd="0" presId="urn:microsoft.com/office/officeart/2005/8/layout/list1"/>
    <dgm:cxn modelId="{31199F4A-09AD-473C-AAAC-E2888E917E69}" type="presParOf" srcId="{752226DE-9F33-48B5-96FA-BCD08FC7105F}" destId="{2A4145E0-F9D0-410D-B095-658626C3ACBB}" srcOrd="5" destOrd="0" presId="urn:microsoft.com/office/officeart/2005/8/layout/list1"/>
    <dgm:cxn modelId="{62076ABA-FFCB-4C23-B706-C7DC08EF0123}" type="presParOf" srcId="{752226DE-9F33-48B5-96FA-BCD08FC7105F}" destId="{2A825651-FAE4-4681-9537-72FC2359FBD3}" srcOrd="6" destOrd="0" presId="urn:microsoft.com/office/officeart/2005/8/layout/list1"/>
    <dgm:cxn modelId="{EE68501C-68A3-4687-8A86-78C77943BCC5}" type="presParOf" srcId="{752226DE-9F33-48B5-96FA-BCD08FC7105F}" destId="{9EA58BED-94B1-4956-86CC-E06B3FED59CF}" srcOrd="7" destOrd="0" presId="urn:microsoft.com/office/officeart/2005/8/layout/list1"/>
    <dgm:cxn modelId="{3087EA5F-76D3-4841-8C0C-A700C61DDB56}" type="presParOf" srcId="{752226DE-9F33-48B5-96FA-BCD08FC7105F}" destId="{DC369197-305E-464E-A829-D3F73524E6FD}" srcOrd="8" destOrd="0" presId="urn:microsoft.com/office/officeart/2005/8/layout/list1"/>
    <dgm:cxn modelId="{0336F7D7-A816-4A63-B9A1-EDE60D8E16AE}" type="presParOf" srcId="{DC369197-305E-464E-A829-D3F73524E6FD}" destId="{3946DE3F-631D-4F49-826D-92701646211C}" srcOrd="0" destOrd="0" presId="urn:microsoft.com/office/officeart/2005/8/layout/list1"/>
    <dgm:cxn modelId="{6DBC96BA-AC31-4964-A90C-036DC3A90FD4}" type="presParOf" srcId="{DC369197-305E-464E-A829-D3F73524E6FD}" destId="{A452C6AE-F184-47E0-B07B-EFBAF4E94507}" srcOrd="1" destOrd="0" presId="urn:microsoft.com/office/officeart/2005/8/layout/list1"/>
    <dgm:cxn modelId="{42B45056-632B-4784-BBE6-77BEE6E24B1B}" type="presParOf" srcId="{752226DE-9F33-48B5-96FA-BCD08FC7105F}" destId="{8724C666-2742-4198-B2BB-4C56696EB00F}" srcOrd="9" destOrd="0" presId="urn:microsoft.com/office/officeart/2005/8/layout/list1"/>
    <dgm:cxn modelId="{A85353C6-6142-4742-BF61-F7F0343048D6}" type="presParOf" srcId="{752226DE-9F33-48B5-96FA-BCD08FC7105F}" destId="{E20812AD-E56A-4E99-84A6-C8BE9D503DF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D2802-38C0-48B2-B5CA-7352E2CE95B1}">
      <dsp:nvSpPr>
        <dsp:cNvPr id="0" name=""/>
        <dsp:cNvSpPr/>
      </dsp:nvSpPr>
      <dsp:spPr>
        <a:xfrm>
          <a:off x="0" y="1147890"/>
          <a:ext cx="76962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161800" extrusionH="10600" prstMaterial="matte">
          <a:bevelT w="90600" h="18600" prst="softRound"/>
          <a:bevelB w="48600" h="8600" prst="relaxedInset"/>
        </a:sp3d>
      </dsp:spPr>
      <dsp:style>
        <a:lnRef idx="1">
          <a:scrgbClr r="0" g="0" b="0"/>
        </a:lnRef>
        <a:fillRef idx="1">
          <a:scrgbClr r="0" g="0" b="0"/>
        </a:fillRef>
        <a:effectRef idx="0">
          <a:scrgbClr r="0" g="0" b="0"/>
        </a:effectRef>
        <a:fontRef idx="minor"/>
      </dsp:style>
    </dsp:sp>
    <dsp:sp modelId="{BD0151D4-55AE-41BA-A548-D65F340362A2}">
      <dsp:nvSpPr>
        <dsp:cNvPr id="0" name=""/>
        <dsp:cNvSpPr/>
      </dsp:nvSpPr>
      <dsp:spPr>
        <a:xfrm>
          <a:off x="374287" y="4454"/>
          <a:ext cx="7315291" cy="1527195"/>
        </a:xfrm>
        <a:prstGeom prst="roundRect">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alpha val="48000"/>
              <a:satMod val="105000"/>
            </a:scheme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03629" tIns="0" rIns="203629" bIns="0" numCol="1" spcCol="1270" anchor="ctr" anchorCtr="0">
          <a:noAutofit/>
        </a:bodyPr>
        <a:lstStyle/>
        <a:p>
          <a:pPr marL="0" lvl="0" indent="0" algn="l" defTabSz="1778000">
            <a:lnSpc>
              <a:spcPct val="90000"/>
            </a:lnSpc>
            <a:spcBef>
              <a:spcPct val="0"/>
            </a:spcBef>
            <a:spcAft>
              <a:spcPct val="35000"/>
            </a:spcAft>
            <a:buNone/>
          </a:pPr>
          <a:endParaRPr lang="en-US" sz="4000" kern="1200" dirty="0"/>
        </a:p>
        <a:p>
          <a:pPr marL="0" lvl="0" indent="0" algn="l" defTabSz="1778000">
            <a:lnSpc>
              <a:spcPct val="90000"/>
            </a:lnSpc>
            <a:spcBef>
              <a:spcPct val="0"/>
            </a:spcBef>
            <a:spcAft>
              <a:spcPct val="35000"/>
            </a:spcAft>
            <a:buNone/>
          </a:pPr>
          <a:endParaRPr lang="en-US" sz="4000" kern="1200" dirty="0"/>
        </a:p>
        <a:p>
          <a:pPr marL="0" lvl="0" indent="0" algn="l" defTabSz="1778000">
            <a:lnSpc>
              <a:spcPct val="90000"/>
            </a:lnSpc>
            <a:spcBef>
              <a:spcPct val="0"/>
            </a:spcBef>
            <a:spcAft>
              <a:spcPct val="35000"/>
            </a:spcAft>
            <a:buNone/>
          </a:pPr>
          <a:r>
            <a:rPr lang="en-US" sz="2800" kern="1200" dirty="0"/>
            <a:t>Based on Function </a:t>
          </a:r>
        </a:p>
        <a:p>
          <a:pPr marL="0" lvl="0" indent="0" algn="l" defTabSz="1778000">
            <a:lnSpc>
              <a:spcPct val="90000"/>
            </a:lnSpc>
            <a:spcBef>
              <a:spcPct val="0"/>
            </a:spcBef>
            <a:spcAft>
              <a:spcPct val="35000"/>
            </a:spcAft>
            <a:buNone/>
          </a:pPr>
          <a:r>
            <a:rPr lang="en-US" sz="1800" kern="1200" dirty="0"/>
            <a:t>Manipulators ,Mobile Robots, Swimming Robots ,Arial or flying Robots </a:t>
          </a:r>
        </a:p>
        <a:p>
          <a:pPr marL="0" lvl="0" indent="0" algn="l" defTabSz="1778000">
            <a:lnSpc>
              <a:spcPct val="90000"/>
            </a:lnSpc>
            <a:spcBef>
              <a:spcPct val="0"/>
            </a:spcBef>
            <a:spcAft>
              <a:spcPct val="35000"/>
            </a:spcAft>
            <a:buNone/>
          </a:pPr>
          <a:endParaRPr lang="en-US" sz="4000" kern="1200" dirty="0"/>
        </a:p>
        <a:p>
          <a:pPr marL="0" lvl="0" indent="0" algn="l" defTabSz="1778000">
            <a:lnSpc>
              <a:spcPct val="90000"/>
            </a:lnSpc>
            <a:spcBef>
              <a:spcPct val="0"/>
            </a:spcBef>
            <a:spcAft>
              <a:spcPct val="35000"/>
            </a:spcAft>
            <a:buNone/>
          </a:pPr>
          <a:endParaRPr lang="en-US" sz="4000" kern="1200" dirty="0"/>
        </a:p>
      </dsp:txBody>
      <dsp:txXfrm>
        <a:off x="448839" y="79006"/>
        <a:ext cx="7166187" cy="1378091"/>
      </dsp:txXfrm>
    </dsp:sp>
    <dsp:sp modelId="{2A825651-FAE4-4681-9537-72FC2359FBD3}">
      <dsp:nvSpPr>
        <dsp:cNvPr id="0" name=""/>
        <dsp:cNvSpPr/>
      </dsp:nvSpPr>
      <dsp:spPr>
        <a:xfrm>
          <a:off x="0" y="2920612"/>
          <a:ext cx="76962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161800" extrusionH="10600" prstMaterial="matte">
          <a:bevelT w="90600" h="18600" prst="softRound"/>
          <a:bevelB w="48600" h="8600" prst="relaxedInset"/>
        </a:sp3d>
      </dsp:spPr>
      <dsp:style>
        <a:lnRef idx="1">
          <a:scrgbClr r="0" g="0" b="0"/>
        </a:lnRef>
        <a:fillRef idx="1">
          <a:scrgbClr r="0" g="0" b="0"/>
        </a:fillRef>
        <a:effectRef idx="0">
          <a:scrgbClr r="0" g="0" b="0"/>
        </a:effectRef>
        <a:fontRef idx="minor"/>
      </dsp:style>
    </dsp:sp>
    <dsp:sp modelId="{CC6BDB90-1798-485B-BB8C-4D0B88095136}">
      <dsp:nvSpPr>
        <dsp:cNvPr id="0" name=""/>
        <dsp:cNvSpPr/>
      </dsp:nvSpPr>
      <dsp:spPr>
        <a:xfrm>
          <a:off x="372408" y="1943490"/>
          <a:ext cx="7322780" cy="1360882"/>
        </a:xfrm>
        <a:prstGeom prst="roundRect">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alpha val="48000"/>
              <a:satMod val="105000"/>
            </a:scheme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03629" tIns="0" rIns="203629" bIns="0" numCol="1" spcCol="1270" anchor="ctr" anchorCtr="0">
          <a:noAutofit/>
        </a:bodyPr>
        <a:lstStyle/>
        <a:p>
          <a:pPr marL="0" lvl="0" indent="0" algn="l" defTabSz="1155700">
            <a:lnSpc>
              <a:spcPct val="90000"/>
            </a:lnSpc>
            <a:spcBef>
              <a:spcPct val="0"/>
            </a:spcBef>
            <a:spcAft>
              <a:spcPct val="35000"/>
            </a:spcAft>
            <a:buNone/>
          </a:pPr>
          <a:r>
            <a:rPr lang="en-US" sz="2600" kern="1200" dirty="0"/>
            <a:t>Based on Size</a:t>
          </a:r>
        </a:p>
        <a:p>
          <a:pPr marL="0" lvl="0" indent="0" algn="l" defTabSz="1155700">
            <a:lnSpc>
              <a:spcPct val="90000"/>
            </a:lnSpc>
            <a:spcBef>
              <a:spcPct val="0"/>
            </a:spcBef>
            <a:spcAft>
              <a:spcPct val="35000"/>
            </a:spcAft>
            <a:buNone/>
          </a:pPr>
          <a:r>
            <a:rPr lang="en-US" sz="1800" kern="1200" dirty="0"/>
            <a:t>Micro Robots, Macro Robots and Nano Robots</a:t>
          </a:r>
        </a:p>
      </dsp:txBody>
      <dsp:txXfrm>
        <a:off x="438841" y="2009923"/>
        <a:ext cx="7189914" cy="1228016"/>
      </dsp:txXfrm>
    </dsp:sp>
    <dsp:sp modelId="{E20812AD-E56A-4E99-84A6-C8BE9D503DF6}">
      <dsp:nvSpPr>
        <dsp:cNvPr id="0" name=""/>
        <dsp:cNvSpPr/>
      </dsp:nvSpPr>
      <dsp:spPr>
        <a:xfrm>
          <a:off x="0" y="4674345"/>
          <a:ext cx="76962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161800" extrusionH="10600" prstMaterial="matte">
          <a:bevelT w="90600" h="18600" prst="softRound"/>
          <a:bevelB w="48600" h="8600" prst="relaxedInset"/>
        </a:sp3d>
      </dsp:spPr>
      <dsp:style>
        <a:lnRef idx="1">
          <a:scrgbClr r="0" g="0" b="0"/>
        </a:lnRef>
        <a:fillRef idx="1">
          <a:scrgbClr r="0" g="0" b="0"/>
        </a:fillRef>
        <a:effectRef idx="0">
          <a:scrgbClr r="0" g="0" b="0"/>
        </a:effectRef>
        <a:fontRef idx="minor"/>
      </dsp:style>
    </dsp:sp>
    <dsp:sp modelId="{A452C6AE-F184-47E0-B07B-EFBAF4E94507}">
      <dsp:nvSpPr>
        <dsp:cNvPr id="0" name=""/>
        <dsp:cNvSpPr/>
      </dsp:nvSpPr>
      <dsp:spPr>
        <a:xfrm>
          <a:off x="366396" y="3716212"/>
          <a:ext cx="7327917" cy="1341893"/>
        </a:xfrm>
        <a:prstGeom prst="roundRect">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alpha val="48000"/>
              <a:satMod val="105000"/>
            </a:scheme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03629" tIns="0" rIns="203629" bIns="0" numCol="1" spcCol="1270" anchor="ctr" anchorCtr="0">
          <a:noAutofit/>
        </a:bodyPr>
        <a:lstStyle/>
        <a:p>
          <a:pPr marL="0" lvl="0" indent="0" algn="l" defTabSz="1155700">
            <a:lnSpc>
              <a:spcPct val="90000"/>
            </a:lnSpc>
            <a:spcBef>
              <a:spcPct val="0"/>
            </a:spcBef>
            <a:spcAft>
              <a:spcPct val="35000"/>
            </a:spcAft>
            <a:buNone/>
          </a:pPr>
          <a:r>
            <a:rPr lang="en-US" sz="2600" kern="1200" dirty="0"/>
            <a:t>Based on Application</a:t>
          </a:r>
        </a:p>
        <a:p>
          <a:pPr marL="0" lvl="0" indent="0" algn="l" defTabSz="1155700">
            <a:lnSpc>
              <a:spcPct val="90000"/>
            </a:lnSpc>
            <a:spcBef>
              <a:spcPct val="0"/>
            </a:spcBef>
            <a:spcAft>
              <a:spcPct val="35000"/>
            </a:spcAft>
            <a:buNone/>
          </a:pPr>
          <a:r>
            <a:rPr lang="en-US" sz="1800" kern="1200" dirty="0"/>
            <a:t>Industrial, Entertainment, Medical, Domestic, Service, </a:t>
          </a:r>
          <a:r>
            <a:rPr lang="en-US" sz="1800" kern="1200" dirty="0" err="1"/>
            <a:t>Defence</a:t>
          </a:r>
          <a:r>
            <a:rPr lang="en-US" sz="1800" kern="1200" dirty="0"/>
            <a:t> and space</a:t>
          </a:r>
        </a:p>
      </dsp:txBody>
      <dsp:txXfrm>
        <a:off x="431902" y="3781718"/>
        <a:ext cx="7196905" cy="121088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08/02/2024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08/02/2024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08/02/2024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08/02/2024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08/02/2024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08/02/2024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08/02/2024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08/02/2024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08/02/2024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08/02/2024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wwyJS9X3WvE"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ih3oXigeY-U"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1</a:t>
            </a:r>
          </a:p>
        </p:txBody>
      </p:sp>
      <p:sp>
        <p:nvSpPr>
          <p:cNvPr id="3" name="Subtitle 2"/>
          <p:cNvSpPr>
            <a:spLocks noGrp="1"/>
          </p:cNvSpPr>
          <p:nvPr>
            <p:ph type="subTitle" idx="1"/>
          </p:nvPr>
        </p:nvSpPr>
        <p:spPr>
          <a:xfrm>
            <a:off x="533400" y="3228536"/>
            <a:ext cx="8001000" cy="2638864"/>
          </a:xfrm>
        </p:spPr>
        <p:txBody>
          <a:bodyPr>
            <a:noAutofit/>
          </a:bodyPr>
          <a:lstStyle/>
          <a:p>
            <a:pPr algn="just"/>
            <a:r>
              <a:rPr lang="en-US" sz="2000" dirty="0">
                <a:latin typeface="Times New Roman" pitchFamily="18" charset="0"/>
                <a:cs typeface="Times New Roman" pitchFamily="18" charset="0"/>
              </a:rPr>
              <a:t>Definitions- Robots, Robotics; Types of Robots- Manipulators, Mobile Robots-wheeled &amp; Legged Robots, Aerial Robots; Anatomy of a robotic manipulator-links, joints, actuators, sensors, controller; open kinematic </a:t>
            </a:r>
            <a:r>
              <a:rPr lang="en-US" sz="2000" dirty="0" err="1">
                <a:latin typeface="Times New Roman" pitchFamily="18" charset="0"/>
                <a:cs typeface="Times New Roman" pitchFamily="18" charset="0"/>
              </a:rPr>
              <a:t>vs</a:t>
            </a:r>
            <a:r>
              <a:rPr lang="en-US" sz="2000" dirty="0">
                <a:latin typeface="Times New Roman" pitchFamily="18" charset="0"/>
                <a:cs typeface="Times New Roman" pitchFamily="18" charset="0"/>
              </a:rPr>
              <a:t> closed kinematic chain; degrees of freedom; Robot considerations for an application- number of axes, work volume, capacity &amp; speed, stroke &amp;reach, Repeatability, Precision and Accuracy, Operating environment, point to point control or continuous path control. </a:t>
            </a:r>
          </a:p>
          <a:p>
            <a:pPr algn="just"/>
            <a:r>
              <a:rPr lang="en-US" sz="2000" dirty="0">
                <a:latin typeface="Times New Roman" pitchFamily="18" charset="0"/>
                <a:cs typeface="Times New Roman" pitchFamily="18" charset="0"/>
              </a:rPr>
              <a:t>Robot Applications- medical, mining, space, </a:t>
            </a:r>
            <a:r>
              <a:rPr lang="en-US" sz="2000" dirty="0" err="1">
                <a:latin typeface="Times New Roman" pitchFamily="18" charset="0"/>
                <a:cs typeface="Times New Roman" pitchFamily="18" charset="0"/>
              </a:rPr>
              <a:t>defence</a:t>
            </a:r>
            <a:r>
              <a:rPr lang="en-US" sz="2000" dirty="0">
                <a:latin typeface="Times New Roman" pitchFamily="18" charset="0"/>
                <a:cs typeface="Times New Roman" pitchFamily="18" charset="0"/>
              </a:rPr>
              <a:t>, security, domestic, entertainment, Industrial Applications-Material handling, welding, Spray painting, Machining</a:t>
            </a:r>
            <a:r>
              <a:rPr lang="en-US" sz="2000" dirty="0"/>
              <a:t>.</a:t>
            </a:r>
          </a:p>
        </p:txBody>
      </p:sp>
    </p:spTree>
    <p:extLst>
      <p:ext uri="{BB962C8B-B14F-4D97-AF65-F5344CB8AC3E}">
        <p14:creationId xmlns:p14="http://schemas.microsoft.com/office/powerpoint/2010/main" val="689328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1614933952"/>
              </p:ext>
            </p:extLst>
          </p:nvPr>
        </p:nvGraphicFramePr>
        <p:xfrm>
          <a:off x="635000" y="1165086"/>
          <a:ext cx="76962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609600" y="457200"/>
            <a:ext cx="7315200" cy="707886"/>
          </a:xfrm>
          <a:prstGeom prst="rect">
            <a:avLst/>
          </a:prstGeom>
          <a:noFill/>
        </p:spPr>
        <p:txBody>
          <a:bodyPr wrap="square" rtlCol="0">
            <a:spAutoFit/>
          </a:bodyPr>
          <a:lstStyle/>
          <a:p>
            <a:pPr algn="ctr"/>
            <a:r>
              <a:rPr lang="en-US" sz="4000" b="1" dirty="0">
                <a:solidFill>
                  <a:srgbClr val="002060"/>
                </a:solidFill>
                <a:latin typeface="Times New Roman" panose="02020603050405020304" pitchFamily="18" charset="0"/>
                <a:cs typeface="Times New Roman" panose="02020603050405020304" pitchFamily="18" charset="0"/>
              </a:rPr>
              <a:t>Types of robots</a:t>
            </a:r>
            <a:endParaRPr lang="en-US" sz="4000" dirty="0"/>
          </a:p>
        </p:txBody>
      </p:sp>
    </p:spTree>
    <p:extLst>
      <p:ext uri="{BB962C8B-B14F-4D97-AF65-F5344CB8AC3E}">
        <p14:creationId xmlns:p14="http://schemas.microsoft.com/office/powerpoint/2010/main" val="2668549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515112"/>
          </a:xfrm>
        </p:spPr>
        <p:txBody>
          <a:bodyPr>
            <a:normAutofit fontScale="90000"/>
          </a:bodyPr>
          <a:lstStyle/>
          <a:p>
            <a:r>
              <a:rPr lang="en-US" b="1" dirty="0">
                <a:solidFill>
                  <a:srgbClr val="002060"/>
                </a:solidFill>
                <a:latin typeface="Times New Roman" panose="02020603050405020304" pitchFamily="18" charset="0"/>
                <a:cs typeface="Times New Roman" panose="02020603050405020304" pitchFamily="18" charset="0"/>
              </a:rPr>
              <a:t>Based on Function: Manipulators</a:t>
            </a:r>
            <a:endParaRPr lang="en-US" dirty="0"/>
          </a:p>
        </p:txBody>
      </p:sp>
      <p:sp>
        <p:nvSpPr>
          <p:cNvPr id="3" name="Content Placeholder 2"/>
          <p:cNvSpPr>
            <a:spLocks noGrp="1"/>
          </p:cNvSpPr>
          <p:nvPr>
            <p:ph idx="1"/>
          </p:nvPr>
        </p:nvSpPr>
        <p:spPr>
          <a:xfrm>
            <a:off x="381000" y="990600"/>
            <a:ext cx="8305800" cy="5334000"/>
          </a:xfrm>
        </p:spPr>
        <p:txBody>
          <a:bodyPr>
            <a:normAutofit/>
          </a:bodyPr>
          <a:lstStyle/>
          <a:p>
            <a:pPr algn="just"/>
            <a:r>
              <a:rPr lang="en-US" sz="2400" dirty="0">
                <a:latin typeface="Times New Roman" panose="02020603050405020304" pitchFamily="18" charset="0"/>
                <a:cs typeface="Times New Roman" panose="02020603050405020304" pitchFamily="18" charset="0"/>
              </a:rPr>
              <a:t>Most commonly used type of robot used in industries are Manipulators . Robotic manipulators are inspired by the </a:t>
            </a:r>
            <a:r>
              <a:rPr lang="en-US" sz="2400" dirty="0">
                <a:solidFill>
                  <a:srgbClr val="C00000"/>
                </a:solidFill>
                <a:latin typeface="Times New Roman" panose="02020603050405020304" pitchFamily="18" charset="0"/>
                <a:cs typeface="Times New Roman" panose="02020603050405020304" pitchFamily="18" charset="0"/>
              </a:rPr>
              <a:t>human arm kinematics</a:t>
            </a:r>
            <a:r>
              <a:rPr lang="en-US" sz="2400" dirty="0">
                <a:latin typeface="Times New Roman" panose="02020603050405020304" pitchFamily="18" charset="0"/>
                <a:cs typeface="Times New Roman" panose="02020603050405020304" pitchFamily="18" charset="0"/>
              </a:rPr>
              <a:t>. Manipulator are used to manipulate materials without direct physical contact by the operator. In more recent developments they have been used in diverse range of applications including welding automation, robotic surgery and in space.</a:t>
            </a:r>
            <a:endParaRPr lang="en-US" sz="2400" dirty="0"/>
          </a:p>
        </p:txBody>
      </p:sp>
      <p:pic>
        <p:nvPicPr>
          <p:cNvPr id="4" name="Picture 3"/>
          <p:cNvPicPr>
            <a:picLocks noChangeAspect="1"/>
          </p:cNvPicPr>
          <p:nvPr/>
        </p:nvPicPr>
        <p:blipFill>
          <a:blip r:embed="rId2"/>
          <a:stretch>
            <a:fillRect/>
          </a:stretch>
        </p:blipFill>
        <p:spPr>
          <a:xfrm>
            <a:off x="2895600" y="3810000"/>
            <a:ext cx="3963604" cy="2585827"/>
          </a:xfrm>
          <a:prstGeom prst="rect">
            <a:avLst/>
          </a:prstGeom>
        </p:spPr>
      </p:pic>
    </p:spTree>
    <p:extLst>
      <p:ext uri="{BB962C8B-B14F-4D97-AF65-F5344CB8AC3E}">
        <p14:creationId xmlns:p14="http://schemas.microsoft.com/office/powerpoint/2010/main" val="37747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743712"/>
          </a:xfrm>
        </p:spPr>
        <p:txBody>
          <a:bodyPr>
            <a:normAutofit fontScale="90000"/>
          </a:bodyPr>
          <a:lstStyle/>
          <a:p>
            <a:r>
              <a:rPr lang="en-US" dirty="0"/>
              <a:t>Mobile Robots</a:t>
            </a:r>
          </a:p>
        </p:txBody>
      </p:sp>
      <p:sp>
        <p:nvSpPr>
          <p:cNvPr id="3" name="Content Placeholder 2"/>
          <p:cNvSpPr>
            <a:spLocks noGrp="1"/>
          </p:cNvSpPr>
          <p:nvPr>
            <p:ph idx="1"/>
          </p:nvPr>
        </p:nvSpPr>
        <p:spPr>
          <a:xfrm>
            <a:off x="381000" y="1676400"/>
            <a:ext cx="8305800" cy="4648200"/>
          </a:xfrm>
        </p:spPr>
        <p:txBody>
          <a:bodyPr/>
          <a:lstStyle/>
          <a:p>
            <a:pPr algn="just"/>
            <a:r>
              <a:rPr lang="en-US" sz="2800" b="1" dirty="0">
                <a:solidFill>
                  <a:srgbClr val="FF0000"/>
                </a:solidFill>
                <a:latin typeface="Times New Roman" panose="02020603050405020304" pitchFamily="18" charset="0"/>
                <a:cs typeface="Times New Roman" panose="02020603050405020304" pitchFamily="18" charset="0"/>
              </a:rPr>
              <a:t>Mobile Robots</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 </a:t>
            </a:r>
            <a:r>
              <a:rPr lang="en-US" sz="2800" b="1" dirty="0">
                <a:solidFill>
                  <a:srgbClr val="FF0000"/>
                </a:solidFill>
                <a:latin typeface="Times New Roman" panose="02020603050405020304" pitchFamily="18" charset="0"/>
                <a:cs typeface="Times New Roman" panose="02020603050405020304" pitchFamily="18" charset="0"/>
              </a:rPr>
              <a:t>mobile robot</a:t>
            </a:r>
            <a:r>
              <a:rPr lang="en-US" sz="2800" dirty="0">
                <a:latin typeface="Times New Roman" panose="02020603050405020304" pitchFamily="18" charset="0"/>
                <a:cs typeface="Times New Roman" panose="02020603050405020304" pitchFamily="18" charset="0"/>
              </a:rPr>
              <a:t> is a machine controlled by software that use sensors and other technology to identify its surroundings and move around its environment. There are 2 types of mobile robots.</a:t>
            </a:r>
            <a:endParaRPr lang="en-US" dirty="0"/>
          </a:p>
          <a:p>
            <a:r>
              <a:rPr lang="en-US" dirty="0"/>
              <a:t>Wheeled Robots</a:t>
            </a:r>
          </a:p>
          <a:p>
            <a:r>
              <a:rPr lang="en-US" dirty="0"/>
              <a:t>Legged Robots</a:t>
            </a:r>
          </a:p>
        </p:txBody>
      </p:sp>
    </p:spTree>
    <p:extLst>
      <p:ext uri="{BB962C8B-B14F-4D97-AF65-F5344CB8AC3E}">
        <p14:creationId xmlns:p14="http://schemas.microsoft.com/office/powerpoint/2010/main" val="3085417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05800" cy="685800"/>
          </a:xfrm>
        </p:spPr>
        <p:txBody>
          <a:bodyPr>
            <a:normAutofit fontScale="90000"/>
          </a:bodyPr>
          <a:lstStyle/>
          <a:p>
            <a:r>
              <a:rPr lang="en-US" dirty="0"/>
              <a:t>Mobile Robots</a:t>
            </a:r>
          </a:p>
        </p:txBody>
      </p:sp>
      <p:sp>
        <p:nvSpPr>
          <p:cNvPr id="4" name="Content Placeholder 2"/>
          <p:cNvSpPr>
            <a:spLocks noGrp="1"/>
          </p:cNvSpPr>
          <p:nvPr>
            <p:ph idx="1"/>
          </p:nvPr>
        </p:nvSpPr>
        <p:spPr>
          <a:xfrm>
            <a:off x="304800" y="1143000"/>
            <a:ext cx="8382000" cy="5181600"/>
          </a:xfrm>
        </p:spPr>
        <p:txBody>
          <a:bodyPr/>
          <a:lstStyle/>
          <a:p>
            <a:pPr marL="0" indent="0" algn="just">
              <a:buNone/>
            </a:pPr>
            <a:r>
              <a:rPr lang="en-US" sz="2000" b="1" dirty="0">
                <a:solidFill>
                  <a:srgbClr val="FF0000"/>
                </a:solidFill>
                <a:latin typeface="Times New Roman" panose="02020603050405020304" pitchFamily="18" charset="0"/>
                <a:cs typeface="Times New Roman" panose="02020603050405020304" pitchFamily="18" charset="0"/>
              </a:rPr>
              <a:t> Wheeled robots: </a:t>
            </a:r>
            <a:r>
              <a:rPr lang="en-US" sz="2000" dirty="0">
                <a:latin typeface="Times New Roman" panose="02020603050405020304" pitchFamily="18" charset="0"/>
                <a:cs typeface="Times New Roman" panose="02020603050405020304" pitchFamily="18" charset="0"/>
              </a:rPr>
              <a:t>Wheeled robots are robots that navigate around the ground using motorized wheels to propel themselves. Most wheeled robots use differential steering, which uses separately driven wheels for movement. They can change direction by rotating each wheel at a different speed. There may be additional wheels that are not driven by a motor these extra wheels help keep it balanced.</a:t>
            </a:r>
          </a:p>
          <a:p>
            <a:pPr>
              <a:buAutoNum type="alphaLcPeriod"/>
            </a:pPr>
            <a:endParaRPr lang="en-US" dirty="0"/>
          </a:p>
          <a:p>
            <a:pPr marL="0" indent="0">
              <a:buNone/>
            </a:pPr>
            <a:endParaRPr lang="en-US" b="1" dirty="0"/>
          </a:p>
        </p:txBody>
      </p:sp>
      <p:pic>
        <p:nvPicPr>
          <p:cNvPr id="5" name="Picture 4"/>
          <p:cNvPicPr>
            <a:picLocks noChangeAspect="1"/>
          </p:cNvPicPr>
          <p:nvPr/>
        </p:nvPicPr>
        <p:blipFill>
          <a:blip r:embed="rId2"/>
          <a:stretch>
            <a:fillRect/>
          </a:stretch>
        </p:blipFill>
        <p:spPr>
          <a:xfrm>
            <a:off x="2895600" y="3200400"/>
            <a:ext cx="3289208" cy="2626799"/>
          </a:xfrm>
          <a:prstGeom prst="rect">
            <a:avLst/>
          </a:prstGeom>
        </p:spPr>
      </p:pic>
    </p:spTree>
    <p:extLst>
      <p:ext uri="{BB962C8B-B14F-4D97-AF65-F5344CB8AC3E}">
        <p14:creationId xmlns:p14="http://schemas.microsoft.com/office/powerpoint/2010/main" val="3130114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066800"/>
          </a:xfrm>
        </p:spPr>
        <p:txBody>
          <a:bodyPr/>
          <a:lstStyle/>
          <a:p>
            <a:r>
              <a:rPr lang="en-US" b="1" dirty="0">
                <a:solidFill>
                  <a:srgbClr val="002060"/>
                </a:solidFill>
                <a:latin typeface="Times New Roman" panose="02020603050405020304" pitchFamily="18" charset="0"/>
                <a:cs typeface="Times New Roman" panose="02020603050405020304" pitchFamily="18" charset="0"/>
              </a:rPr>
              <a:t>Mobile Robots</a:t>
            </a:r>
            <a:endParaRPr lang="en-US" dirty="0"/>
          </a:p>
        </p:txBody>
      </p:sp>
      <p:sp>
        <p:nvSpPr>
          <p:cNvPr id="3" name="Content Placeholder 2"/>
          <p:cNvSpPr>
            <a:spLocks noGrp="1"/>
          </p:cNvSpPr>
          <p:nvPr>
            <p:ph idx="1"/>
          </p:nvPr>
        </p:nvSpPr>
        <p:spPr>
          <a:xfrm>
            <a:off x="304800" y="1524000"/>
            <a:ext cx="8382000" cy="4800600"/>
          </a:xfrm>
        </p:spPr>
        <p:txBody>
          <a:bodyPr/>
          <a:lstStyle/>
          <a:p>
            <a:pPr algn="just"/>
            <a:r>
              <a:rPr lang="en-US" sz="2400" b="1" dirty="0">
                <a:latin typeface="Times New Roman" panose="02020603050405020304" pitchFamily="18" charset="0"/>
                <a:cs typeface="Times New Roman" panose="02020603050405020304" pitchFamily="18" charset="0"/>
              </a:rPr>
              <a:t>Legged robots: </a:t>
            </a:r>
            <a:r>
              <a:rPr lang="en-US" sz="2400" dirty="0">
                <a:latin typeface="Times New Roman" panose="02020603050405020304" pitchFamily="18" charset="0"/>
                <a:cs typeface="Times New Roman" panose="02020603050405020304" pitchFamily="18" charset="0"/>
              </a:rPr>
              <a:t> are a type of mobile robot, which use articulated limbs, such as leg mechanisms, to provide locomotion. They are more versatile than wheeled robots and can traverse many different terrains, though these advantages require increased complexity and power consumption. Legged robots often imitate legged animals, such as humans or insects.</a:t>
            </a:r>
          </a:p>
          <a:p>
            <a:endParaRPr lang="en-US" dirty="0"/>
          </a:p>
        </p:txBody>
      </p:sp>
      <p:pic>
        <p:nvPicPr>
          <p:cNvPr id="4" name="Picture 3"/>
          <p:cNvPicPr>
            <a:picLocks noChangeAspect="1"/>
          </p:cNvPicPr>
          <p:nvPr/>
        </p:nvPicPr>
        <p:blipFill>
          <a:blip r:embed="rId2"/>
          <a:stretch>
            <a:fillRect/>
          </a:stretch>
        </p:blipFill>
        <p:spPr>
          <a:xfrm>
            <a:off x="1905000" y="4101328"/>
            <a:ext cx="1939739" cy="1983425"/>
          </a:xfrm>
          <a:prstGeom prst="rect">
            <a:avLst/>
          </a:prstGeom>
        </p:spPr>
      </p:pic>
      <p:pic>
        <p:nvPicPr>
          <p:cNvPr id="6" name="Picture 5"/>
          <p:cNvPicPr>
            <a:picLocks noChangeAspect="1"/>
          </p:cNvPicPr>
          <p:nvPr/>
        </p:nvPicPr>
        <p:blipFill>
          <a:blip r:embed="rId3"/>
          <a:stretch>
            <a:fillRect/>
          </a:stretch>
        </p:blipFill>
        <p:spPr>
          <a:xfrm>
            <a:off x="5105400" y="4101328"/>
            <a:ext cx="2563405" cy="1712820"/>
          </a:xfrm>
          <a:prstGeom prst="rect">
            <a:avLst/>
          </a:prstGeom>
        </p:spPr>
      </p:pic>
    </p:spTree>
    <p:extLst>
      <p:ext uri="{BB962C8B-B14F-4D97-AF65-F5344CB8AC3E}">
        <p14:creationId xmlns:p14="http://schemas.microsoft.com/office/powerpoint/2010/main" val="1652009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Under water or swimming Robots</a:t>
            </a:r>
          </a:p>
        </p:txBody>
      </p:sp>
      <p:pic>
        <p:nvPicPr>
          <p:cNvPr id="4" name="Content Placeholder 3">
            <a:extLst>
              <a:ext uri="{FF2B5EF4-FFF2-40B4-BE49-F238E27FC236}">
                <a16:creationId xmlns:a16="http://schemas.microsoft.com/office/drawing/2014/main" id="{E599A7C7-4656-44FF-A1A7-42E568728643}"/>
              </a:ext>
            </a:extLst>
          </p:cNvPr>
          <p:cNvPicPr>
            <a:picLocks noGrp="1" noChangeAspect="1"/>
          </p:cNvPicPr>
          <p:nvPr>
            <p:ph idx="1"/>
          </p:nvPr>
        </p:nvPicPr>
        <p:blipFill>
          <a:blip r:embed="rId2"/>
          <a:stretch>
            <a:fillRect/>
          </a:stretch>
        </p:blipFill>
        <p:spPr>
          <a:xfrm>
            <a:off x="1066800" y="1496569"/>
            <a:ext cx="6248400" cy="4423866"/>
          </a:xfrm>
          <a:prstGeom prst="rect">
            <a:avLst/>
          </a:prstGeom>
        </p:spPr>
      </p:pic>
    </p:spTree>
    <p:extLst>
      <p:ext uri="{BB962C8B-B14F-4D97-AF65-F5344CB8AC3E}">
        <p14:creationId xmlns:p14="http://schemas.microsoft.com/office/powerpoint/2010/main" val="204453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743712"/>
          </a:xfrm>
        </p:spPr>
        <p:txBody>
          <a:bodyPr>
            <a:normAutofit fontScale="90000"/>
          </a:bodyPr>
          <a:lstStyle/>
          <a:p>
            <a:r>
              <a:rPr lang="en-US" dirty="0"/>
              <a:t>Arial Robots or Flying Robots</a:t>
            </a:r>
          </a:p>
        </p:txBody>
      </p:sp>
      <p:sp>
        <p:nvSpPr>
          <p:cNvPr id="3" name="Content Placeholder 2"/>
          <p:cNvSpPr>
            <a:spLocks noGrp="1"/>
          </p:cNvSpPr>
          <p:nvPr>
            <p:ph idx="1"/>
          </p:nvPr>
        </p:nvSpPr>
        <p:spPr>
          <a:xfrm>
            <a:off x="381000" y="1600200"/>
            <a:ext cx="8382000" cy="1676400"/>
          </a:xfrm>
        </p:spPr>
        <p:txBody>
          <a:bodyPr>
            <a:normAutofit/>
          </a:bodyPr>
          <a:lstStyle/>
          <a:p>
            <a:pPr algn="just"/>
            <a:r>
              <a:rPr lang="en-US" sz="2000" dirty="0">
                <a:latin typeface="Times New Roman" pitchFamily="18" charset="0"/>
                <a:cs typeface="Times New Roman" pitchFamily="18" charset="0"/>
              </a:rPr>
              <a:t>An unmanned aerial vehicle (UAV) commonly known as a drone is an aircraft without a human pilot on board and a type of unmanned vehicle. Are used in Target and decoy, Combat, Logistics, Research and development, Civil and commercial UAVs – agriculture, aerial photography, data collection</a:t>
            </a:r>
            <a:endParaRPr lang="en-US" sz="18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43D06262-BD4A-4B05-9384-930ADFBF5A53}"/>
              </a:ext>
            </a:extLst>
          </p:cNvPr>
          <p:cNvPicPr>
            <a:picLocks noChangeAspect="1"/>
          </p:cNvPicPr>
          <p:nvPr/>
        </p:nvPicPr>
        <p:blipFill>
          <a:blip r:embed="rId2"/>
          <a:stretch>
            <a:fillRect/>
          </a:stretch>
        </p:blipFill>
        <p:spPr>
          <a:xfrm>
            <a:off x="2971800" y="2895600"/>
            <a:ext cx="4703782" cy="3703351"/>
          </a:xfrm>
          <a:prstGeom prst="rect">
            <a:avLst/>
          </a:prstGeom>
        </p:spPr>
      </p:pic>
    </p:spTree>
    <p:extLst>
      <p:ext uri="{BB962C8B-B14F-4D97-AF65-F5344CB8AC3E}">
        <p14:creationId xmlns:p14="http://schemas.microsoft.com/office/powerpoint/2010/main" val="3827633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667512"/>
          </a:xfrm>
        </p:spPr>
        <p:txBody>
          <a:bodyPr>
            <a:normAutofit fontScale="90000"/>
          </a:bodyPr>
          <a:lstStyle/>
          <a:p>
            <a:r>
              <a:rPr lang="en-US" dirty="0"/>
              <a:t>Based on Size</a:t>
            </a:r>
          </a:p>
        </p:txBody>
      </p:sp>
      <p:pic>
        <p:nvPicPr>
          <p:cNvPr id="4" name="Content Placeholder 3">
            <a:extLst>
              <a:ext uri="{FF2B5EF4-FFF2-40B4-BE49-F238E27FC236}">
                <a16:creationId xmlns:a16="http://schemas.microsoft.com/office/drawing/2014/main" id="{6106FCBA-7058-4B6C-8C94-78C162C91982}"/>
              </a:ext>
            </a:extLst>
          </p:cNvPr>
          <p:cNvPicPr>
            <a:picLocks noGrp="1" noChangeAspect="1"/>
          </p:cNvPicPr>
          <p:nvPr>
            <p:ph idx="1"/>
          </p:nvPr>
        </p:nvPicPr>
        <p:blipFill>
          <a:blip r:embed="rId2"/>
          <a:stretch>
            <a:fillRect/>
          </a:stretch>
        </p:blipFill>
        <p:spPr>
          <a:xfrm>
            <a:off x="685800" y="1981200"/>
            <a:ext cx="7725807" cy="2971800"/>
          </a:xfrm>
          <a:prstGeom prst="rect">
            <a:avLst/>
          </a:prstGeom>
        </p:spPr>
      </p:pic>
    </p:spTree>
    <p:extLst>
      <p:ext uri="{BB962C8B-B14F-4D97-AF65-F5344CB8AC3E}">
        <p14:creationId xmlns:p14="http://schemas.microsoft.com/office/powerpoint/2010/main" val="402587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pPr algn="ctr"/>
            <a:r>
              <a:rPr lang="en-US" dirty="0"/>
              <a:t>Based on Application</a:t>
            </a:r>
          </a:p>
        </p:txBody>
      </p:sp>
      <p:pic>
        <p:nvPicPr>
          <p:cNvPr id="4" name="Content Placeholder 3">
            <a:extLst>
              <a:ext uri="{FF2B5EF4-FFF2-40B4-BE49-F238E27FC236}">
                <a16:creationId xmlns:a16="http://schemas.microsoft.com/office/drawing/2014/main" id="{5044F997-40FF-493E-8E57-4E23E228B739}"/>
              </a:ext>
            </a:extLst>
          </p:cNvPr>
          <p:cNvPicPr>
            <a:picLocks noGrp="1" noChangeAspect="1"/>
          </p:cNvPicPr>
          <p:nvPr>
            <p:ph idx="1"/>
          </p:nvPr>
        </p:nvPicPr>
        <p:blipFill>
          <a:blip r:embed="rId2"/>
          <a:stretch>
            <a:fillRect/>
          </a:stretch>
        </p:blipFill>
        <p:spPr>
          <a:xfrm>
            <a:off x="609600" y="1905000"/>
            <a:ext cx="7946279" cy="2773900"/>
          </a:xfrm>
          <a:prstGeom prst="rect">
            <a:avLst/>
          </a:prstGeom>
        </p:spPr>
      </p:pic>
    </p:spTree>
    <p:extLst>
      <p:ext uri="{BB962C8B-B14F-4D97-AF65-F5344CB8AC3E}">
        <p14:creationId xmlns:p14="http://schemas.microsoft.com/office/powerpoint/2010/main" val="1829473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Based on Application</a:t>
            </a:r>
          </a:p>
        </p:txBody>
      </p:sp>
      <p:pic>
        <p:nvPicPr>
          <p:cNvPr id="4" name="Content Placeholder 3">
            <a:extLst>
              <a:ext uri="{FF2B5EF4-FFF2-40B4-BE49-F238E27FC236}">
                <a16:creationId xmlns:a16="http://schemas.microsoft.com/office/drawing/2014/main" id="{FB6E3643-2054-4FAC-B35F-EAC0B190BC24}"/>
              </a:ext>
            </a:extLst>
          </p:cNvPr>
          <p:cNvPicPr>
            <a:picLocks noGrp="1" noChangeAspect="1"/>
          </p:cNvPicPr>
          <p:nvPr>
            <p:ph idx="1"/>
          </p:nvPr>
        </p:nvPicPr>
        <p:blipFill>
          <a:blip r:embed="rId2"/>
          <a:stretch>
            <a:fillRect/>
          </a:stretch>
        </p:blipFill>
        <p:spPr>
          <a:xfrm>
            <a:off x="898762" y="2604481"/>
            <a:ext cx="7346476" cy="3050800"/>
          </a:xfrm>
          <a:prstGeom prst="rect">
            <a:avLst/>
          </a:prstGeom>
        </p:spPr>
      </p:pic>
    </p:spTree>
    <p:extLst>
      <p:ext uri="{BB962C8B-B14F-4D97-AF65-F5344CB8AC3E}">
        <p14:creationId xmlns:p14="http://schemas.microsoft.com/office/powerpoint/2010/main" val="4002215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91312"/>
          </a:xfrm>
        </p:spPr>
        <p:txBody>
          <a:bodyPr>
            <a:normAutofit fontScale="90000"/>
          </a:bodyPr>
          <a:lstStyle/>
          <a:p>
            <a:r>
              <a:rPr lang="en-US" dirty="0"/>
              <a:t>Origin of Robots</a:t>
            </a:r>
          </a:p>
        </p:txBody>
      </p:sp>
      <p:sp>
        <p:nvSpPr>
          <p:cNvPr id="3" name="Content Placeholder 2"/>
          <p:cNvSpPr>
            <a:spLocks noGrp="1"/>
          </p:cNvSpPr>
          <p:nvPr>
            <p:ph idx="1"/>
          </p:nvPr>
        </p:nvSpPr>
        <p:spPr>
          <a:xfrm>
            <a:off x="381000" y="1447800"/>
            <a:ext cx="8305800" cy="4876800"/>
          </a:xfrm>
        </p:spPr>
        <p:txBody>
          <a:bodyPr/>
          <a:lstStyle/>
          <a:p>
            <a:pPr algn="just"/>
            <a:r>
              <a:rPr lang="en-US" dirty="0">
                <a:latin typeface="Times New Roman" pitchFamily="18" charset="0"/>
                <a:cs typeface="Times New Roman" pitchFamily="18" charset="0"/>
              </a:rPr>
              <a:t>The term Robot has come from the Czech word ROBOTA, which means forced or slave laborer.</a:t>
            </a:r>
          </a:p>
          <a:p>
            <a:pPr algn="just"/>
            <a:r>
              <a:rPr lang="en-US" dirty="0">
                <a:latin typeface="Times New Roman" pitchFamily="18" charset="0"/>
                <a:cs typeface="Times New Roman" pitchFamily="18" charset="0"/>
              </a:rPr>
              <a:t>The term robot was first introduced in 1921 by </a:t>
            </a:r>
            <a:r>
              <a:rPr lang="en-US" dirty="0" err="1">
                <a:latin typeface="Times New Roman" pitchFamily="18" charset="0"/>
                <a:cs typeface="Times New Roman" pitchFamily="18" charset="0"/>
              </a:rPr>
              <a:t>Karel</a:t>
            </a:r>
            <a:r>
              <a:rPr lang="en-US" dirty="0">
                <a:latin typeface="Times New Roman" pitchFamily="18" charset="0"/>
                <a:cs typeface="Times New Roman" pitchFamily="18" charset="0"/>
              </a:rPr>
              <a:t> Capek in a Czech drama named “</a:t>
            </a:r>
            <a:r>
              <a:rPr lang="en-US" dirty="0" err="1">
                <a:latin typeface="Times New Roman" pitchFamily="18" charset="0"/>
                <a:cs typeface="Times New Roman" pitchFamily="18" charset="0"/>
              </a:rPr>
              <a:t>Rossum</a:t>
            </a:r>
            <a:r>
              <a:rPr lang="en-US" dirty="0">
                <a:latin typeface="Times New Roman" pitchFamily="18" charset="0"/>
                <a:cs typeface="Times New Roman" pitchFamily="18" charset="0"/>
              </a:rPr>
              <a:t> Universal Robots”. According to the drama robot is a machine looking like a human.</a:t>
            </a:r>
          </a:p>
          <a:p>
            <a:pPr algn="just"/>
            <a:r>
              <a:rPr lang="en-US" dirty="0">
                <a:latin typeface="Times New Roman" pitchFamily="18" charset="0"/>
                <a:cs typeface="Times New Roman" pitchFamily="18" charset="0"/>
              </a:rPr>
              <a:t>During 1940s  Asimov in his science fiction stories envisioned Robot as a helper of mankind and postulated 3 basic rules for Robots. These are generally known as the Laws of Robotics.</a:t>
            </a:r>
          </a:p>
        </p:txBody>
      </p:sp>
    </p:spTree>
    <p:extLst>
      <p:ext uri="{BB962C8B-B14F-4D97-AF65-F5344CB8AC3E}">
        <p14:creationId xmlns:p14="http://schemas.microsoft.com/office/powerpoint/2010/main" val="3500719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sz="3600" b="1" dirty="0"/>
              <a:t>Types of Robots- As per </a:t>
            </a:r>
            <a:r>
              <a:rPr lang="en-US" sz="4000" b="1" dirty="0"/>
              <a:t>robots.ieee.org</a:t>
            </a:r>
            <a:endParaRPr lang="en-US" sz="3600" b="1" dirty="0"/>
          </a:p>
        </p:txBody>
      </p:sp>
      <p:sp>
        <p:nvSpPr>
          <p:cNvPr id="3" name="Content Placeholder 2"/>
          <p:cNvSpPr>
            <a:spLocks noGrp="1"/>
          </p:cNvSpPr>
          <p:nvPr>
            <p:ph idx="1"/>
          </p:nvPr>
        </p:nvSpPr>
        <p:spPr>
          <a:xfrm>
            <a:off x="304800" y="1447800"/>
            <a:ext cx="5715000" cy="4876800"/>
          </a:xfrm>
        </p:spPr>
        <p:txBody>
          <a:bodyPr>
            <a:normAutofit fontScale="77500" lnSpcReduction="20000"/>
          </a:bodyPr>
          <a:lstStyle/>
          <a:p>
            <a:pPr marL="0" indent="0" algn="just">
              <a:lnSpc>
                <a:spcPct val="150000"/>
              </a:lnSpc>
              <a:buNone/>
            </a:pPr>
            <a:r>
              <a:rPr lang="en-US" b="1" dirty="0"/>
              <a:t>1.Aerospace: </a:t>
            </a:r>
            <a:r>
              <a:rPr lang="en-US" dirty="0"/>
              <a:t>It includes all sorts of flying robots—the Smart Bird robotic seagull, but also robots that can operate in space, such as Mars rovers and NASA's </a:t>
            </a:r>
            <a:r>
              <a:rPr lang="en-US" dirty="0" err="1"/>
              <a:t>Robonaut</a:t>
            </a:r>
            <a:r>
              <a:rPr lang="en-US" dirty="0"/>
              <a:t>, the humanoid that flew to the International Space Station</a:t>
            </a:r>
          </a:p>
          <a:p>
            <a:pPr marL="0" indent="0">
              <a:buNone/>
            </a:pPr>
            <a:endParaRPr lang="en-US" dirty="0"/>
          </a:p>
          <a:p>
            <a:pPr marL="0" indent="0" algn="just">
              <a:lnSpc>
                <a:spcPct val="150000"/>
              </a:lnSpc>
              <a:buNone/>
            </a:pPr>
            <a:r>
              <a:rPr lang="en-US" b="1" dirty="0"/>
              <a:t>2.Consumer: </a:t>
            </a:r>
            <a:r>
              <a:rPr lang="en-US" dirty="0"/>
              <a:t>Consumer robots are robots you can buy and use just for fun, robot dog </a:t>
            </a:r>
            <a:r>
              <a:rPr lang="en-US" dirty="0" err="1"/>
              <a:t>Aibo</a:t>
            </a:r>
            <a:r>
              <a:rPr lang="en-US" dirty="0"/>
              <a:t>, the Roomba vacuum, AI-powered robot assistants, and a growing variety of robotic toys and kits</a:t>
            </a:r>
          </a:p>
        </p:txBody>
      </p:sp>
      <p:pic>
        <p:nvPicPr>
          <p:cNvPr id="4" name="Picture 3"/>
          <p:cNvPicPr>
            <a:picLocks noChangeAspect="1"/>
          </p:cNvPicPr>
          <p:nvPr/>
        </p:nvPicPr>
        <p:blipFill>
          <a:blip r:embed="rId2"/>
          <a:stretch>
            <a:fillRect/>
          </a:stretch>
        </p:blipFill>
        <p:spPr>
          <a:xfrm>
            <a:off x="6781800" y="1600200"/>
            <a:ext cx="1909482" cy="1909482"/>
          </a:xfrm>
          <a:prstGeom prst="rect">
            <a:avLst/>
          </a:prstGeom>
        </p:spPr>
      </p:pic>
      <p:pic>
        <p:nvPicPr>
          <p:cNvPr id="5" name="Picture 4"/>
          <p:cNvPicPr>
            <a:picLocks noChangeAspect="1"/>
          </p:cNvPicPr>
          <p:nvPr/>
        </p:nvPicPr>
        <p:blipFill>
          <a:blip r:embed="rId3"/>
          <a:stretch>
            <a:fillRect/>
          </a:stretch>
        </p:blipFill>
        <p:spPr>
          <a:xfrm>
            <a:off x="6781800" y="4170001"/>
            <a:ext cx="1851479" cy="1851479"/>
          </a:xfrm>
          <a:prstGeom prst="rect">
            <a:avLst/>
          </a:prstGeom>
        </p:spPr>
      </p:pic>
    </p:spTree>
    <p:extLst>
      <p:ext uri="{BB962C8B-B14F-4D97-AF65-F5344CB8AC3E}">
        <p14:creationId xmlns:p14="http://schemas.microsoft.com/office/powerpoint/2010/main" val="101726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91312"/>
          </a:xfrm>
        </p:spPr>
        <p:txBody>
          <a:bodyPr>
            <a:noAutofit/>
          </a:bodyPr>
          <a:lstStyle/>
          <a:p>
            <a:r>
              <a:rPr lang="en-US" sz="3600" b="1" dirty="0"/>
              <a:t>Types of Robots- As per </a:t>
            </a:r>
            <a:r>
              <a:rPr lang="en-US" sz="4000" b="1" dirty="0"/>
              <a:t>robots.ieee.org</a:t>
            </a:r>
            <a:endParaRPr lang="en-US" sz="3600" b="1" dirty="0"/>
          </a:p>
        </p:txBody>
      </p:sp>
      <p:sp>
        <p:nvSpPr>
          <p:cNvPr id="4" name="Content Placeholder 2"/>
          <p:cNvSpPr>
            <a:spLocks noGrp="1"/>
          </p:cNvSpPr>
          <p:nvPr>
            <p:ph idx="1"/>
          </p:nvPr>
        </p:nvSpPr>
        <p:spPr>
          <a:xfrm>
            <a:off x="381000" y="1524000"/>
            <a:ext cx="5029200" cy="4953000"/>
          </a:xfrm>
        </p:spPr>
        <p:txBody>
          <a:bodyPr>
            <a:normAutofit fontScale="77500" lnSpcReduction="20000"/>
          </a:bodyPr>
          <a:lstStyle/>
          <a:p>
            <a:pPr marL="0" indent="0" algn="just">
              <a:lnSpc>
                <a:spcPct val="150000"/>
              </a:lnSpc>
              <a:buNone/>
            </a:pPr>
            <a:r>
              <a:rPr lang="en-US" b="1" dirty="0"/>
              <a:t>3. Disaster Response: </a:t>
            </a:r>
            <a:r>
              <a:rPr lang="en-US" dirty="0"/>
              <a:t>These robots perform dangerous jobs like searching for survivors in the aftermath of an emergency.</a:t>
            </a:r>
          </a:p>
          <a:p>
            <a:pPr marL="0" indent="0" algn="just">
              <a:lnSpc>
                <a:spcPct val="150000"/>
              </a:lnSpc>
              <a:buNone/>
            </a:pPr>
            <a:endParaRPr lang="en-US" dirty="0"/>
          </a:p>
          <a:p>
            <a:pPr marL="0" indent="0" algn="just">
              <a:lnSpc>
                <a:spcPct val="150000"/>
              </a:lnSpc>
              <a:buNone/>
            </a:pPr>
            <a:r>
              <a:rPr lang="en-US" b="1" dirty="0"/>
              <a:t>4. Drones: </a:t>
            </a:r>
            <a:r>
              <a:rPr lang="en-US" dirty="0"/>
              <a:t>Also called unmanned aerial vehicles, drones come in different sizes and have different levels of autonomy. </a:t>
            </a:r>
          </a:p>
          <a:p>
            <a:pPr marL="0" indent="0" algn="just">
              <a:lnSpc>
                <a:spcPct val="150000"/>
              </a:lnSpc>
              <a:buNone/>
            </a:pPr>
            <a:endParaRPr lang="en-US" dirty="0"/>
          </a:p>
          <a:p>
            <a:pPr marL="0" indent="0" algn="just">
              <a:lnSpc>
                <a:spcPct val="150000"/>
              </a:lnSpc>
              <a:buNone/>
            </a:pPr>
            <a:r>
              <a:rPr lang="en-US" b="1" dirty="0"/>
              <a:t>5. Exoskeletons: </a:t>
            </a:r>
            <a:r>
              <a:rPr lang="en-US" dirty="0"/>
              <a:t>Robotic exoskeletons can be used for physical rehabilitation and for enabling a paralyzed patient walk again. </a:t>
            </a:r>
          </a:p>
        </p:txBody>
      </p:sp>
      <p:pic>
        <p:nvPicPr>
          <p:cNvPr id="5" name="Picture 4"/>
          <p:cNvPicPr>
            <a:picLocks noChangeAspect="1"/>
          </p:cNvPicPr>
          <p:nvPr/>
        </p:nvPicPr>
        <p:blipFill>
          <a:blip r:embed="rId2"/>
          <a:stretch>
            <a:fillRect/>
          </a:stretch>
        </p:blipFill>
        <p:spPr>
          <a:xfrm>
            <a:off x="6261100" y="1981200"/>
            <a:ext cx="1896035" cy="1896035"/>
          </a:xfrm>
          <a:prstGeom prst="rect">
            <a:avLst/>
          </a:prstGeom>
        </p:spPr>
      </p:pic>
      <p:pic>
        <p:nvPicPr>
          <p:cNvPr id="6" name="Picture 5"/>
          <p:cNvPicPr>
            <a:picLocks noChangeAspect="1"/>
          </p:cNvPicPr>
          <p:nvPr/>
        </p:nvPicPr>
        <p:blipFill>
          <a:blip r:embed="rId3"/>
          <a:stretch>
            <a:fillRect/>
          </a:stretch>
        </p:blipFill>
        <p:spPr>
          <a:xfrm>
            <a:off x="6400800" y="4800600"/>
            <a:ext cx="1896035" cy="1896035"/>
          </a:xfrm>
          <a:prstGeom prst="rect">
            <a:avLst/>
          </a:prstGeom>
        </p:spPr>
      </p:pic>
    </p:spTree>
    <p:extLst>
      <p:ext uri="{BB962C8B-B14F-4D97-AF65-F5344CB8AC3E}">
        <p14:creationId xmlns:p14="http://schemas.microsoft.com/office/powerpoint/2010/main" val="3694774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3600" b="1" dirty="0"/>
              <a:t>Types of Robots- As per </a:t>
            </a:r>
            <a:r>
              <a:rPr lang="en-US" sz="4000" b="1" dirty="0"/>
              <a:t>robots.ieee.org</a:t>
            </a:r>
            <a:endParaRPr lang="en-US" sz="3600" b="1" dirty="0"/>
          </a:p>
        </p:txBody>
      </p:sp>
      <p:sp>
        <p:nvSpPr>
          <p:cNvPr id="4" name="Content Placeholder 2"/>
          <p:cNvSpPr>
            <a:spLocks noGrp="1"/>
          </p:cNvSpPr>
          <p:nvPr>
            <p:ph idx="1"/>
          </p:nvPr>
        </p:nvSpPr>
        <p:spPr>
          <a:xfrm>
            <a:off x="457200" y="1460500"/>
            <a:ext cx="5410200" cy="3035300"/>
          </a:xfrm>
        </p:spPr>
        <p:txBody>
          <a:bodyPr>
            <a:normAutofit fontScale="77500" lnSpcReduction="20000"/>
          </a:bodyPr>
          <a:lstStyle/>
          <a:p>
            <a:pPr marL="0" indent="0" algn="just">
              <a:lnSpc>
                <a:spcPct val="150000"/>
              </a:lnSpc>
              <a:buNone/>
            </a:pPr>
            <a:r>
              <a:rPr lang="en-US" b="1" dirty="0"/>
              <a:t>6. Humanoids: </a:t>
            </a:r>
            <a:r>
              <a:rPr lang="en-US" dirty="0"/>
              <a:t>This is probably the type of robot that most people think of when they think of a robot. Examples of humanoid robots include Honda’s Asimov</a:t>
            </a:r>
          </a:p>
          <a:p>
            <a:pPr marL="0" indent="0" algn="just">
              <a:lnSpc>
                <a:spcPct val="150000"/>
              </a:lnSpc>
              <a:buNone/>
            </a:pPr>
            <a:r>
              <a:rPr lang="en-US" b="1" dirty="0"/>
              <a:t>7. Industrial: </a:t>
            </a:r>
            <a:r>
              <a:rPr lang="en-US" dirty="0"/>
              <a:t>The traditional industrial robot consists of a manipulator arm designed to perform repetitive tasks.</a:t>
            </a:r>
          </a:p>
          <a:p>
            <a:pPr>
              <a:lnSpc>
                <a:spcPct val="150000"/>
              </a:lnSpc>
            </a:pPr>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6705600" y="1422399"/>
            <a:ext cx="1667435" cy="1667435"/>
          </a:xfrm>
          <a:prstGeom prst="rect">
            <a:avLst/>
          </a:prstGeom>
        </p:spPr>
      </p:pic>
      <p:pic>
        <p:nvPicPr>
          <p:cNvPr id="7" name="Picture 6"/>
          <p:cNvPicPr>
            <a:picLocks noChangeAspect="1"/>
          </p:cNvPicPr>
          <p:nvPr/>
        </p:nvPicPr>
        <p:blipFill>
          <a:blip r:embed="rId3"/>
          <a:stretch>
            <a:fillRect/>
          </a:stretch>
        </p:blipFill>
        <p:spPr>
          <a:xfrm>
            <a:off x="6426759" y="4267200"/>
            <a:ext cx="2225116" cy="2225116"/>
          </a:xfrm>
          <a:prstGeom prst="rect">
            <a:avLst/>
          </a:prstGeom>
        </p:spPr>
      </p:pic>
    </p:spTree>
    <p:extLst>
      <p:ext uri="{BB962C8B-B14F-4D97-AF65-F5344CB8AC3E}">
        <p14:creationId xmlns:p14="http://schemas.microsoft.com/office/powerpoint/2010/main" val="2334134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8077200" cy="515112"/>
          </a:xfrm>
        </p:spPr>
        <p:txBody>
          <a:bodyPr>
            <a:noAutofit/>
          </a:bodyPr>
          <a:lstStyle/>
          <a:p>
            <a:r>
              <a:rPr lang="en-US" sz="3600" b="1" dirty="0"/>
              <a:t>Types of Robots- As per robots.ieee.org</a:t>
            </a:r>
            <a:endParaRPr lang="en-US" sz="3200" dirty="0"/>
          </a:p>
        </p:txBody>
      </p:sp>
      <p:sp>
        <p:nvSpPr>
          <p:cNvPr id="4" name="Content Placeholder 2"/>
          <p:cNvSpPr>
            <a:spLocks noGrp="1"/>
          </p:cNvSpPr>
          <p:nvPr>
            <p:ph idx="1"/>
          </p:nvPr>
        </p:nvSpPr>
        <p:spPr>
          <a:xfrm>
            <a:off x="533400" y="1447800"/>
            <a:ext cx="5562600" cy="4419600"/>
          </a:xfrm>
        </p:spPr>
        <p:txBody>
          <a:bodyPr>
            <a:normAutofit/>
          </a:bodyPr>
          <a:lstStyle/>
          <a:p>
            <a:pPr marL="0" indent="0">
              <a:buNone/>
            </a:pPr>
            <a:r>
              <a:rPr lang="en-US" sz="2400" dirty="0">
                <a:latin typeface="Times New Roman" pitchFamily="18" charset="0"/>
                <a:cs typeface="Times New Roman" pitchFamily="18" charset="0"/>
              </a:rPr>
              <a:t>8. Medical: Medical and health-care robots include systems such as the da Vinci surgical robot</a:t>
            </a:r>
          </a:p>
          <a:p>
            <a:pPr marL="0" indent="0">
              <a:buNone/>
            </a:pPr>
            <a:endParaRPr lang="en-US" sz="2000" dirty="0"/>
          </a:p>
          <a:p>
            <a:pPr marL="0" indent="0">
              <a:buNone/>
            </a:pPr>
            <a:endParaRPr lang="en-US" sz="2000" dirty="0"/>
          </a:p>
          <a:p>
            <a:pPr marL="0" indent="0" algn="just">
              <a:buNone/>
            </a:pPr>
            <a:r>
              <a:rPr lang="en-US" sz="2000" dirty="0"/>
              <a:t>9. </a:t>
            </a:r>
            <a:r>
              <a:rPr lang="en-US" sz="2400" dirty="0">
                <a:latin typeface="Times New Roman" pitchFamily="18" charset="0"/>
                <a:cs typeface="Times New Roman" pitchFamily="18" charset="0"/>
              </a:rPr>
              <a:t>Military &amp; Security: Military robots include ground systems like Endeavor Robotics' </a:t>
            </a:r>
            <a:r>
              <a:rPr lang="en-US" sz="2400" dirty="0" err="1">
                <a:latin typeface="Times New Roman" pitchFamily="18" charset="0"/>
                <a:cs typeface="Times New Roman" pitchFamily="18" charset="0"/>
              </a:rPr>
              <a:t>PackBot</a:t>
            </a:r>
            <a:r>
              <a:rPr lang="en-US" sz="2400" dirty="0">
                <a:latin typeface="Times New Roman" pitchFamily="18" charset="0"/>
                <a:cs typeface="Times New Roman" pitchFamily="18" charset="0"/>
              </a:rPr>
              <a:t>, used in Iraq and Afghanistan to scout for improvised explosive devices, and </a:t>
            </a:r>
            <a:r>
              <a:rPr lang="en-US" sz="2400" dirty="0" err="1">
                <a:latin typeface="Times New Roman" pitchFamily="18" charset="0"/>
                <a:cs typeface="Times New Roman" pitchFamily="18" charset="0"/>
              </a:rPr>
              <a:t>BigDog</a:t>
            </a:r>
            <a:r>
              <a:rPr lang="en-US" sz="2400" dirty="0">
                <a:latin typeface="Times New Roman" pitchFamily="18" charset="0"/>
                <a:cs typeface="Times New Roman" pitchFamily="18" charset="0"/>
              </a:rPr>
              <a:t>, designed to assist troops in carrying heavy gear.</a:t>
            </a:r>
          </a:p>
        </p:txBody>
      </p:sp>
      <p:pic>
        <p:nvPicPr>
          <p:cNvPr id="5" name="Picture 4"/>
          <p:cNvPicPr>
            <a:picLocks noChangeAspect="1"/>
          </p:cNvPicPr>
          <p:nvPr/>
        </p:nvPicPr>
        <p:blipFill>
          <a:blip r:embed="rId2"/>
          <a:stretch>
            <a:fillRect/>
          </a:stretch>
        </p:blipFill>
        <p:spPr>
          <a:xfrm>
            <a:off x="6324600" y="1447800"/>
            <a:ext cx="2182906" cy="2182906"/>
          </a:xfrm>
          <a:prstGeom prst="rect">
            <a:avLst/>
          </a:prstGeom>
        </p:spPr>
      </p:pic>
      <p:pic>
        <p:nvPicPr>
          <p:cNvPr id="6" name="Picture 5"/>
          <p:cNvPicPr>
            <a:picLocks noChangeAspect="1"/>
          </p:cNvPicPr>
          <p:nvPr/>
        </p:nvPicPr>
        <p:blipFill>
          <a:blip r:embed="rId3"/>
          <a:stretch>
            <a:fillRect/>
          </a:stretch>
        </p:blipFill>
        <p:spPr>
          <a:xfrm>
            <a:off x="6477001" y="4114800"/>
            <a:ext cx="1992406" cy="1992406"/>
          </a:xfrm>
          <a:prstGeom prst="rect">
            <a:avLst/>
          </a:prstGeom>
        </p:spPr>
      </p:pic>
    </p:spTree>
    <p:extLst>
      <p:ext uri="{BB962C8B-B14F-4D97-AF65-F5344CB8AC3E}">
        <p14:creationId xmlns:p14="http://schemas.microsoft.com/office/powerpoint/2010/main" val="3766926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8077200" cy="667512"/>
          </a:xfrm>
        </p:spPr>
        <p:txBody>
          <a:bodyPr>
            <a:normAutofit fontScale="90000"/>
          </a:bodyPr>
          <a:lstStyle/>
          <a:p>
            <a:r>
              <a:rPr lang="en-US" dirty="0"/>
              <a:t>Robotic System Architecture</a:t>
            </a:r>
          </a:p>
        </p:txBody>
      </p:sp>
      <p:sp>
        <p:nvSpPr>
          <p:cNvPr id="3" name="Content Placeholder 2"/>
          <p:cNvSpPr>
            <a:spLocks noGrp="1"/>
          </p:cNvSpPr>
          <p:nvPr>
            <p:ph idx="1"/>
          </p:nvPr>
        </p:nvSpPr>
        <p:spPr>
          <a:xfrm>
            <a:off x="76200" y="1371600"/>
            <a:ext cx="3962400" cy="5181600"/>
          </a:xfrm>
        </p:spPr>
        <p:txBody>
          <a:bodyPr>
            <a:normAutofit/>
          </a:bodyPr>
          <a:lstStyle/>
          <a:p>
            <a:pPr algn="just"/>
            <a:r>
              <a:rPr lang="en-US" sz="1800" b="1" dirty="0"/>
              <a:t>Motion sub system: </a:t>
            </a:r>
            <a:r>
              <a:rPr lang="en-US" sz="1600" dirty="0"/>
              <a:t>It is the physical structure of the robot that carries out desired motion similar to human arms.</a:t>
            </a:r>
          </a:p>
          <a:p>
            <a:pPr algn="just"/>
            <a:r>
              <a:rPr lang="en-US" sz="1800" b="1" dirty="0"/>
              <a:t>Recognition sub system: </a:t>
            </a:r>
            <a:r>
              <a:rPr lang="en-US" sz="1600" dirty="0"/>
              <a:t>This subsystem uses various sensors to gather information about the robot itself and any object being acted upon and about the environment. It recognizes the robots state, the objects and the environment based on the sensor data.</a:t>
            </a:r>
          </a:p>
          <a:p>
            <a:pPr algn="just"/>
            <a:r>
              <a:rPr lang="en-US" sz="1800" b="1" dirty="0"/>
              <a:t>Control sub system: </a:t>
            </a:r>
            <a:r>
              <a:rPr lang="en-US" sz="1600" dirty="0"/>
              <a:t>The control subsystem influences the robots motion to achieve a given task using the information provided by the recognition subsystem.</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027" y="1676400"/>
            <a:ext cx="4642009"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3929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Subsystem</a:t>
            </a:r>
          </a:p>
        </p:txBody>
      </p:sp>
      <p:sp>
        <p:nvSpPr>
          <p:cNvPr id="3" name="Content Placeholder 2"/>
          <p:cNvSpPr>
            <a:spLocks noGrp="1"/>
          </p:cNvSpPr>
          <p:nvPr>
            <p:ph idx="1"/>
          </p:nvPr>
        </p:nvSpPr>
        <p:spPr/>
        <p:txBody>
          <a:bodyPr/>
          <a:lstStyle/>
          <a:p>
            <a:r>
              <a:rPr lang="en-US" dirty="0"/>
              <a:t>Manipulator</a:t>
            </a:r>
          </a:p>
          <a:p>
            <a:r>
              <a:rPr lang="en-US" dirty="0"/>
              <a:t>End-effector</a:t>
            </a:r>
          </a:p>
          <a:p>
            <a:r>
              <a:rPr lang="en-US" dirty="0"/>
              <a:t>Actuator</a:t>
            </a:r>
          </a:p>
          <a:p>
            <a:r>
              <a:rPr lang="en-US" dirty="0"/>
              <a:t>Transmission </a:t>
            </a:r>
          </a:p>
          <a:p>
            <a:pPr marL="0" indent="0">
              <a:buNone/>
            </a:pPr>
            <a:endParaRPr lang="en-US" dirty="0"/>
          </a:p>
        </p:txBody>
      </p:sp>
    </p:spTree>
    <p:extLst>
      <p:ext uri="{BB962C8B-B14F-4D97-AF65-F5344CB8AC3E}">
        <p14:creationId xmlns:p14="http://schemas.microsoft.com/office/powerpoint/2010/main" val="2837006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pPr algn="ctr"/>
            <a:r>
              <a:rPr lang="en-US" dirty="0"/>
              <a:t>Anatomy of Manipulator</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895600"/>
            <a:ext cx="657225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800" y="1371600"/>
            <a:ext cx="8229600" cy="1200329"/>
          </a:xfrm>
          <a:prstGeom prst="rect">
            <a:avLst/>
          </a:prstGeom>
        </p:spPr>
        <p:txBody>
          <a:bodyPr wrap="square">
            <a:spAutoFit/>
          </a:bodyPr>
          <a:lstStyle/>
          <a:p>
            <a:pPr marL="285750" indent="-285750">
              <a:buFont typeface="Arial" pitchFamily="34" charset="0"/>
              <a:buChar char="•"/>
            </a:pPr>
            <a:r>
              <a:rPr lang="en-US" dirty="0"/>
              <a:t>Like human, a robot manipulator also has arm, wrist and hand arrangement.</a:t>
            </a:r>
          </a:p>
          <a:p>
            <a:pPr marL="285750" indent="-285750">
              <a:buFont typeface="Arial" pitchFamily="34" charset="0"/>
              <a:buChar char="•"/>
            </a:pPr>
            <a:r>
              <a:rPr lang="en-US" dirty="0"/>
              <a:t>Arm ensures mobility and reachability.</a:t>
            </a:r>
          </a:p>
          <a:p>
            <a:pPr marL="285750" indent="-285750">
              <a:buFont typeface="Arial" pitchFamily="34" charset="0"/>
              <a:buChar char="•"/>
            </a:pPr>
            <a:r>
              <a:rPr lang="en-US" dirty="0"/>
              <a:t>Wrist confers orientation.</a:t>
            </a:r>
          </a:p>
          <a:p>
            <a:pPr marL="285750" indent="-285750">
              <a:buFont typeface="Arial" pitchFamily="34" charset="0"/>
              <a:buChar char="•"/>
            </a:pPr>
            <a:r>
              <a:rPr lang="en-US" dirty="0"/>
              <a:t>End-effector performs required task. </a:t>
            </a:r>
          </a:p>
        </p:txBody>
      </p:sp>
    </p:spTree>
    <p:extLst>
      <p:ext uri="{BB962C8B-B14F-4D97-AF65-F5344CB8AC3E}">
        <p14:creationId xmlns:p14="http://schemas.microsoft.com/office/powerpoint/2010/main" val="3503766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Manipulator</a:t>
            </a:r>
          </a:p>
        </p:txBody>
      </p:sp>
      <p:sp>
        <p:nvSpPr>
          <p:cNvPr id="3" name="Content Placeholder 2"/>
          <p:cNvSpPr>
            <a:spLocks noGrp="1"/>
          </p:cNvSpPr>
          <p:nvPr>
            <p:ph idx="1"/>
          </p:nvPr>
        </p:nvSpPr>
        <p:spPr>
          <a:xfrm>
            <a:off x="304800" y="1447800"/>
            <a:ext cx="8382000" cy="4876800"/>
          </a:xfrm>
        </p:spPr>
        <p:txBody>
          <a:bodyPr/>
          <a:lstStyle/>
          <a:p>
            <a:r>
              <a:rPr lang="en-US" dirty="0"/>
              <a:t>Physical structure that moves around.</a:t>
            </a:r>
          </a:p>
          <a:p>
            <a:r>
              <a:rPr lang="en-US" dirty="0"/>
              <a:t>It comprises of rigid bodies called links, connected by means of joints</a:t>
            </a: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200400"/>
            <a:ext cx="448627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220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591312"/>
          </a:xfrm>
        </p:spPr>
        <p:txBody>
          <a:bodyPr>
            <a:normAutofit fontScale="90000"/>
          </a:bodyPr>
          <a:lstStyle/>
          <a:p>
            <a:r>
              <a:rPr lang="en-US" dirty="0"/>
              <a:t>Links</a:t>
            </a:r>
          </a:p>
        </p:txBody>
      </p:sp>
      <p:sp>
        <p:nvSpPr>
          <p:cNvPr id="3" name="Content Placeholder 2"/>
          <p:cNvSpPr>
            <a:spLocks noGrp="1"/>
          </p:cNvSpPr>
          <p:nvPr>
            <p:ph idx="1"/>
          </p:nvPr>
        </p:nvSpPr>
        <p:spPr>
          <a:xfrm>
            <a:off x="533400" y="1295400"/>
            <a:ext cx="8153400" cy="5029200"/>
          </a:xfrm>
        </p:spPr>
        <p:txBody>
          <a:bodyPr/>
          <a:lstStyle/>
          <a:p>
            <a:pPr algn="just"/>
            <a:r>
              <a:rPr lang="en-US" sz="2800" dirty="0">
                <a:latin typeface="Times New Roman" panose="02020603050405020304" pitchFamily="18" charset="0"/>
                <a:cs typeface="Times New Roman" panose="02020603050405020304" pitchFamily="18" charset="0"/>
              </a:rPr>
              <a:t>The mechanical structure of robotic manipulators are rigid links or bars </a:t>
            </a:r>
          </a:p>
          <a:p>
            <a:pPr algn="just"/>
            <a:r>
              <a:rPr lang="en-US" sz="2800" dirty="0">
                <a:latin typeface="Times New Roman" panose="02020603050405020304" pitchFamily="18" charset="0"/>
                <a:cs typeface="Times New Roman" panose="02020603050405020304" pitchFamily="18" charset="0"/>
              </a:rPr>
              <a:t>A rigid link that can be connected, at most with two other links are referred to as binary links.</a:t>
            </a:r>
          </a:p>
          <a:p>
            <a:pPr algn="just"/>
            <a:r>
              <a:rPr lang="en-US" sz="2800" dirty="0">
                <a:latin typeface="Times New Roman" panose="02020603050405020304" pitchFamily="18" charset="0"/>
                <a:cs typeface="Times New Roman" panose="02020603050405020304" pitchFamily="18" charset="0"/>
              </a:rPr>
              <a:t>Two links are connected together by a joint.</a:t>
            </a:r>
          </a:p>
          <a:p>
            <a:endParaRPr lang="en-US" dirty="0"/>
          </a:p>
        </p:txBody>
      </p:sp>
      <p:pic>
        <p:nvPicPr>
          <p:cNvPr id="4" name="Picture 3"/>
          <p:cNvPicPr>
            <a:picLocks noChangeAspect="1"/>
          </p:cNvPicPr>
          <p:nvPr/>
        </p:nvPicPr>
        <p:blipFill>
          <a:blip r:embed="rId2"/>
          <a:stretch>
            <a:fillRect/>
          </a:stretch>
        </p:blipFill>
        <p:spPr>
          <a:xfrm>
            <a:off x="609600" y="3962400"/>
            <a:ext cx="7392922" cy="2464307"/>
          </a:xfrm>
          <a:prstGeom prst="rect">
            <a:avLst/>
          </a:prstGeom>
        </p:spPr>
      </p:pic>
    </p:spTree>
    <p:extLst>
      <p:ext uri="{BB962C8B-B14F-4D97-AF65-F5344CB8AC3E}">
        <p14:creationId xmlns:p14="http://schemas.microsoft.com/office/powerpoint/2010/main" val="2531700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762000"/>
            <a:ext cx="7389371"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823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Laws of Robotics</a:t>
            </a:r>
          </a:p>
        </p:txBody>
      </p:sp>
      <p:sp>
        <p:nvSpPr>
          <p:cNvPr id="3" name="Content Placeholder 2"/>
          <p:cNvSpPr>
            <a:spLocks noGrp="1"/>
          </p:cNvSpPr>
          <p:nvPr>
            <p:ph idx="1"/>
          </p:nvPr>
        </p:nvSpPr>
        <p:spPr>
          <a:xfrm>
            <a:off x="381000" y="1447800"/>
            <a:ext cx="8305800" cy="4876800"/>
          </a:xfrm>
        </p:spPr>
        <p:txBody>
          <a:bodyPr/>
          <a:lstStyle/>
          <a:p>
            <a:pPr>
              <a:buFont typeface="Wingdings" pitchFamily="2" charset="2"/>
              <a:buChar char="Ø"/>
            </a:pPr>
            <a:r>
              <a:rPr lang="en-US" dirty="0">
                <a:latin typeface="Times New Roman" pitchFamily="18" charset="0"/>
                <a:cs typeface="Times New Roman" pitchFamily="18" charset="0"/>
              </a:rPr>
              <a:t>A robot may not injure a human being or, through inaction, allow a human being to come to harm.</a:t>
            </a:r>
          </a:p>
          <a:p>
            <a:pPr>
              <a:buFont typeface="Wingdings" pitchFamily="2" charset="2"/>
              <a:buChar char="Ø"/>
            </a:pPr>
            <a:r>
              <a:rPr lang="en-US" dirty="0">
                <a:latin typeface="Times New Roman" pitchFamily="18" charset="0"/>
                <a:cs typeface="Times New Roman" pitchFamily="18" charset="0"/>
              </a:rPr>
              <a:t>A robot must always obey  human beings except unless that is in conflict with the First Law.</a:t>
            </a:r>
          </a:p>
          <a:p>
            <a:pPr>
              <a:buFont typeface="Wingdings" pitchFamily="2" charset="2"/>
              <a:buChar char="Ø"/>
            </a:pPr>
            <a:r>
              <a:rPr lang="en-US" dirty="0">
                <a:latin typeface="Times New Roman" pitchFamily="18" charset="0"/>
                <a:cs typeface="Times New Roman" pitchFamily="18" charset="0"/>
              </a:rPr>
              <a:t>A robot must protect its own existence as long as such protection does not conflict with the First or Second Laws</a:t>
            </a:r>
          </a:p>
          <a:p>
            <a:r>
              <a:rPr lang="en-US" dirty="0">
                <a:latin typeface="Times New Roman" pitchFamily="18" charset="0"/>
                <a:cs typeface="Times New Roman" pitchFamily="18" charset="0"/>
              </a:rPr>
              <a:t>A fourth law was later introduced </a:t>
            </a:r>
          </a:p>
          <a:p>
            <a:pPr>
              <a:buFont typeface="Wingdings" pitchFamily="2" charset="2"/>
              <a:buChar char="Ø"/>
            </a:pPr>
            <a:r>
              <a:rPr lang="en-US" dirty="0">
                <a:latin typeface="Times New Roman" pitchFamily="18" charset="0"/>
                <a:cs typeface="Times New Roman" pitchFamily="18" charset="0"/>
              </a:rPr>
              <a:t> A robot may take a human beings job but it may not leave that person jobless.</a:t>
            </a:r>
          </a:p>
        </p:txBody>
      </p:sp>
    </p:spTree>
    <p:extLst>
      <p:ext uri="{BB962C8B-B14F-4D97-AF65-F5344CB8AC3E}">
        <p14:creationId xmlns:p14="http://schemas.microsoft.com/office/powerpoint/2010/main" val="3021675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Revolute joints</a:t>
            </a:r>
          </a:p>
        </p:txBody>
      </p:sp>
      <p:sp>
        <p:nvSpPr>
          <p:cNvPr id="3" name="Content Placeholder 2"/>
          <p:cNvSpPr>
            <a:spLocks noGrp="1"/>
          </p:cNvSpPr>
          <p:nvPr>
            <p:ph idx="1"/>
          </p:nvPr>
        </p:nvSpPr>
        <p:spPr/>
        <p:txBody>
          <a:bodyPr/>
          <a:lstStyle/>
          <a:p>
            <a:r>
              <a:rPr lang="en-US" sz="2800" dirty="0">
                <a:latin typeface="Times New Roman" panose="02020603050405020304" pitchFamily="18" charset="0"/>
                <a:cs typeface="Times New Roman" panose="02020603050405020304" pitchFamily="18" charset="0"/>
              </a:rPr>
              <a:t>The two links are joined by a pin (pivot) about the axis of which the links can rotate with respect to each other</a:t>
            </a:r>
          </a:p>
          <a:p>
            <a:endParaRPr lang="en-US" dirty="0"/>
          </a:p>
        </p:txBody>
      </p:sp>
      <p:pic>
        <p:nvPicPr>
          <p:cNvPr id="4" name="Picture 3"/>
          <p:cNvPicPr>
            <a:picLocks noChangeAspect="1"/>
          </p:cNvPicPr>
          <p:nvPr/>
        </p:nvPicPr>
        <p:blipFill>
          <a:blip r:embed="rId2"/>
          <a:stretch>
            <a:fillRect/>
          </a:stretch>
        </p:blipFill>
        <p:spPr>
          <a:xfrm>
            <a:off x="1143000" y="3733800"/>
            <a:ext cx="7010400" cy="678426"/>
          </a:xfrm>
          <a:prstGeom prst="rect">
            <a:avLst/>
          </a:prstGeom>
        </p:spPr>
      </p:pic>
      <p:sp>
        <p:nvSpPr>
          <p:cNvPr id="5" name="Rectangle 4"/>
          <p:cNvSpPr/>
          <p:nvPr/>
        </p:nvSpPr>
        <p:spPr>
          <a:xfrm>
            <a:off x="838200" y="4724400"/>
            <a:ext cx="7239000" cy="369332"/>
          </a:xfrm>
          <a:prstGeom prst="rect">
            <a:avLst/>
          </a:prstGeom>
        </p:spPr>
        <p:txBody>
          <a:bodyPr wrap="square">
            <a:spAutoFit/>
          </a:bodyPr>
          <a:lstStyle/>
          <a:p>
            <a:r>
              <a:rPr lang="en-US" dirty="0">
                <a:hlinkClick r:id="rId3"/>
              </a:rPr>
              <a:t>https://www.youtube.com/watch?v=wwyJS9X3WvE</a:t>
            </a:r>
            <a:endParaRPr lang="en-US" dirty="0"/>
          </a:p>
        </p:txBody>
      </p:sp>
    </p:spTree>
    <p:extLst>
      <p:ext uri="{BB962C8B-B14F-4D97-AF65-F5344CB8AC3E}">
        <p14:creationId xmlns:p14="http://schemas.microsoft.com/office/powerpoint/2010/main" val="1340501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Prismatic joints</a:t>
            </a:r>
          </a:p>
        </p:txBody>
      </p:sp>
      <p:sp>
        <p:nvSpPr>
          <p:cNvPr id="3" name="Content Placeholder 2"/>
          <p:cNvSpPr>
            <a:spLocks noGrp="1"/>
          </p:cNvSpPr>
          <p:nvPr>
            <p:ph idx="1"/>
          </p:nvPr>
        </p:nvSpPr>
        <p:spPr>
          <a:xfrm>
            <a:off x="381000" y="1436132"/>
            <a:ext cx="8305800" cy="4876800"/>
          </a:xfrm>
        </p:spPr>
        <p:txBody>
          <a:bodyPr/>
          <a:lstStyle/>
          <a:p>
            <a:pPr marL="0" indent="0" algn="just">
              <a:buNone/>
            </a:pPr>
            <a:r>
              <a:rPr lang="en-US" sz="2000" dirty="0">
                <a:solidFill>
                  <a:srgbClr val="FF0000"/>
                </a:solidFill>
                <a:latin typeface="Times New Roman" panose="02020603050405020304" pitchFamily="18" charset="0"/>
                <a:cs typeface="Times New Roman" panose="02020603050405020304" pitchFamily="18" charset="0"/>
              </a:rPr>
              <a:t>Prismatic joint: </a:t>
            </a:r>
            <a:r>
              <a:rPr lang="en-US" sz="2000" dirty="0">
                <a:latin typeface="Times New Roman" panose="02020603050405020304" pitchFamily="18" charset="0"/>
                <a:cs typeface="Times New Roman" panose="02020603050405020304" pitchFamily="18" charset="0"/>
              </a:rPr>
              <a:t>the two links are so jointed that these can slide (Linearly move) with respect to each other.</a:t>
            </a:r>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897" y="3219133"/>
            <a:ext cx="6781800" cy="929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61697" y="4953000"/>
            <a:ext cx="6934200" cy="369332"/>
          </a:xfrm>
          <a:prstGeom prst="rect">
            <a:avLst/>
          </a:prstGeom>
        </p:spPr>
        <p:txBody>
          <a:bodyPr wrap="square">
            <a:spAutoFit/>
          </a:bodyPr>
          <a:lstStyle/>
          <a:p>
            <a:r>
              <a:rPr lang="en-US" dirty="0">
                <a:hlinkClick r:id="rId3"/>
              </a:rPr>
              <a:t>https://www.youtube.com/watch?v=ih3oXigeY-U</a:t>
            </a:r>
            <a:endParaRPr lang="en-US" dirty="0"/>
          </a:p>
        </p:txBody>
      </p:sp>
    </p:spTree>
    <p:extLst>
      <p:ext uri="{BB962C8B-B14F-4D97-AF65-F5344CB8AC3E}">
        <p14:creationId xmlns:p14="http://schemas.microsoft.com/office/powerpoint/2010/main" val="73923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591312"/>
          </a:xfrm>
        </p:spPr>
        <p:txBody>
          <a:bodyPr>
            <a:normAutofit fontScale="90000"/>
          </a:bodyPr>
          <a:lstStyle/>
          <a:p>
            <a:r>
              <a:rPr lang="en-US" sz="3600" b="1" dirty="0">
                <a:latin typeface="Times New Roman" panose="02020603050405020304" pitchFamily="18" charset="0"/>
                <a:cs typeface="Times New Roman" panose="02020603050405020304" pitchFamily="18" charset="0"/>
              </a:rPr>
              <a:t>Other commonly used </a:t>
            </a:r>
            <a:r>
              <a:rPr lang="en-US" sz="3200" b="1" dirty="0"/>
              <a:t>Joints</a:t>
            </a:r>
          </a:p>
        </p:txBody>
      </p:sp>
      <p:sp>
        <p:nvSpPr>
          <p:cNvPr id="3" name="Content Placeholder 2"/>
          <p:cNvSpPr>
            <a:spLocks noGrp="1"/>
          </p:cNvSpPr>
          <p:nvPr>
            <p:ph idx="1"/>
          </p:nvPr>
        </p:nvSpPr>
        <p:spPr>
          <a:xfrm>
            <a:off x="381000" y="1447800"/>
            <a:ext cx="8305800" cy="4876800"/>
          </a:xfrm>
        </p:spPr>
        <p:txBody>
          <a:bodyPr/>
          <a:lstStyle/>
          <a:p>
            <a:r>
              <a:rPr lang="en-US" sz="2000" dirty="0">
                <a:latin typeface="Times New Roman" panose="02020603050405020304" pitchFamily="18" charset="0"/>
                <a:cs typeface="Times New Roman" panose="02020603050405020304" pitchFamily="18" charset="0"/>
              </a:rPr>
              <a:t>Cylindrical (Rotary) joint: One link rotate against the other at 90</a:t>
            </a:r>
            <a:r>
              <a:rPr lang="en-US" sz="2000" baseline="30000" dirty="0">
                <a:latin typeface="Times New Roman" panose="02020603050405020304" pitchFamily="18" charset="0"/>
                <a:cs typeface="Times New Roman" panose="02020603050405020304" pitchFamily="18" charset="0"/>
              </a:rPr>
              <a:t>o</a:t>
            </a:r>
          </a:p>
          <a:p>
            <a:endParaRPr lang="en-US" sz="2000"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447800" y="2389428"/>
            <a:ext cx="4953000" cy="985458"/>
          </a:xfrm>
          <a:prstGeom prst="rect">
            <a:avLst/>
          </a:prstGeom>
        </p:spPr>
      </p:pic>
      <p:sp>
        <p:nvSpPr>
          <p:cNvPr id="5" name="Rectangle 4"/>
          <p:cNvSpPr/>
          <p:nvPr/>
        </p:nvSpPr>
        <p:spPr>
          <a:xfrm>
            <a:off x="478221" y="3810000"/>
            <a:ext cx="8001000" cy="707886"/>
          </a:xfrm>
          <a:prstGeom prst="rect">
            <a:avLst/>
          </a:prstGeom>
        </p:spPr>
        <p:txBody>
          <a:bodyPr wrap="square">
            <a:spAutoFit/>
          </a:bodyPr>
          <a:lstStyle/>
          <a:p>
            <a:pPr marL="274320" indent="-274320">
              <a:spcBef>
                <a:spcPct val="20000"/>
              </a:spcBef>
              <a:buClr>
                <a:schemeClr val="accent3"/>
              </a:buClr>
              <a:buSzPct val="95000"/>
              <a:buFont typeface="Wingdings 2"/>
              <a:buChar char=""/>
            </a:pPr>
            <a:r>
              <a:rPr lang="en-US" sz="2000" dirty="0">
                <a:latin typeface="Times New Roman" panose="02020603050405020304" pitchFamily="18" charset="0"/>
                <a:cs typeface="Times New Roman" panose="02020603050405020304" pitchFamily="18" charset="0"/>
              </a:rPr>
              <a:t>Twist joint: two links remain aligned along a straight line but one turns (twists) about the other along the link axis.</a:t>
            </a:r>
          </a:p>
        </p:txBody>
      </p:sp>
      <p:pic>
        <p:nvPicPr>
          <p:cNvPr id="6" name="Picture 5"/>
          <p:cNvPicPr>
            <a:picLocks noChangeAspect="1"/>
          </p:cNvPicPr>
          <p:nvPr/>
        </p:nvPicPr>
        <p:blipFill>
          <a:blip r:embed="rId3"/>
          <a:stretch>
            <a:fillRect/>
          </a:stretch>
        </p:blipFill>
        <p:spPr>
          <a:xfrm>
            <a:off x="799281" y="4953000"/>
            <a:ext cx="7469237" cy="813000"/>
          </a:xfrm>
          <a:prstGeom prst="rect">
            <a:avLst/>
          </a:prstGeom>
        </p:spPr>
      </p:pic>
      <p:sp>
        <p:nvSpPr>
          <p:cNvPr id="7" name="TextBox 6">
            <a:extLst>
              <a:ext uri="{FF2B5EF4-FFF2-40B4-BE49-F238E27FC236}">
                <a16:creationId xmlns:a16="http://schemas.microsoft.com/office/drawing/2014/main" id="{87599E43-DDF1-979F-4DCB-76F090993F11}"/>
              </a:ext>
            </a:extLst>
          </p:cNvPr>
          <p:cNvSpPr txBox="1"/>
          <p:nvPr/>
        </p:nvSpPr>
        <p:spPr>
          <a:xfrm>
            <a:off x="1479884" y="3507178"/>
            <a:ext cx="5456237" cy="369332"/>
          </a:xfrm>
          <a:prstGeom prst="rect">
            <a:avLst/>
          </a:prstGeom>
        </p:spPr>
        <p:txBody>
          <a:bodyPr wrap="square">
            <a:spAutoFit/>
          </a:bodyPr>
          <a:lstStyle>
            <a:defPPr>
              <a:defRPr lang="en-US"/>
            </a:defPPr>
          </a:lstStyle>
          <a:p>
            <a:r>
              <a:rPr lang="en-IN" u="sng" dirty="0">
                <a:solidFill>
                  <a:srgbClr val="FFC000"/>
                </a:solidFill>
              </a:rPr>
              <a:t>https://www.youtube.com/watch?v=OxC9HLuZ0W8</a:t>
            </a:r>
          </a:p>
        </p:txBody>
      </p:sp>
    </p:spTree>
    <p:extLst>
      <p:ext uri="{BB962C8B-B14F-4D97-AF65-F5344CB8AC3E}">
        <p14:creationId xmlns:p14="http://schemas.microsoft.com/office/powerpoint/2010/main" val="401534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End Effectors</a:t>
            </a:r>
          </a:p>
        </p:txBody>
      </p:sp>
      <p:sp>
        <p:nvSpPr>
          <p:cNvPr id="3" name="Content Placeholder 2"/>
          <p:cNvSpPr>
            <a:spLocks noGrp="1"/>
          </p:cNvSpPr>
          <p:nvPr>
            <p:ph idx="1"/>
          </p:nvPr>
        </p:nvSpPr>
        <p:spPr>
          <a:xfrm>
            <a:off x="457200" y="1295400"/>
            <a:ext cx="8229600" cy="5029200"/>
          </a:xfrm>
        </p:spPr>
        <p:txBody>
          <a:bodyPr>
            <a:normAutofit/>
          </a:bodyPr>
          <a:lstStyle/>
          <a:p>
            <a:pPr algn="just"/>
            <a:r>
              <a:rPr lang="en-US" sz="1800" dirty="0"/>
              <a:t>This is the part attached to the end of a robot manipulator. This resembles the human hand.</a:t>
            </a:r>
          </a:p>
          <a:p>
            <a:pPr algn="just"/>
            <a:r>
              <a:rPr lang="en-US" sz="1800" dirty="0"/>
              <a:t>It’s a mechanical hand that manipulates an object or holds it before they are moved by the robotic arm</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6407" y="2870811"/>
            <a:ext cx="4552950" cy="2654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43000" y="2681390"/>
            <a:ext cx="2524384" cy="303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816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b="1" dirty="0"/>
              <a:t>Actuators</a:t>
            </a:r>
          </a:p>
        </p:txBody>
      </p:sp>
      <p:sp>
        <p:nvSpPr>
          <p:cNvPr id="3" name="Content Placeholder 2"/>
          <p:cNvSpPr>
            <a:spLocks noGrp="1"/>
          </p:cNvSpPr>
          <p:nvPr>
            <p:ph idx="1"/>
          </p:nvPr>
        </p:nvSpPr>
        <p:spPr>
          <a:xfrm>
            <a:off x="457200" y="1524000"/>
            <a:ext cx="8382000" cy="2057400"/>
          </a:xfrm>
        </p:spPr>
        <p:txBody>
          <a:bodyPr>
            <a:normAutofit/>
          </a:bodyPr>
          <a:lstStyle/>
          <a:p>
            <a:r>
              <a:rPr lang="en-US" sz="2000" dirty="0">
                <a:latin typeface="Times New Roman" panose="02020603050405020304" pitchFamily="18" charset="0"/>
                <a:cs typeface="Times New Roman" panose="02020603050405020304" pitchFamily="18" charset="0"/>
              </a:rPr>
              <a:t>The actuators of a robot provides the motion to a manipulator links and the end-effector. </a:t>
            </a:r>
          </a:p>
          <a:p>
            <a:r>
              <a:rPr lang="en-US" sz="2000" dirty="0">
                <a:latin typeface="Times New Roman" panose="02020603050405020304" pitchFamily="18" charset="0"/>
                <a:cs typeface="Times New Roman" panose="02020603050405020304" pitchFamily="18" charset="0"/>
              </a:rPr>
              <a:t>They are classified as pneumatic, hydraulic or electric based on the principle of operation.</a:t>
            </a:r>
          </a:p>
          <a:p>
            <a:r>
              <a:rPr lang="en-US" sz="2000" dirty="0">
                <a:latin typeface="Times New Roman" panose="02020603050405020304" pitchFamily="18" charset="0"/>
                <a:cs typeface="Times New Roman" panose="02020603050405020304" pitchFamily="18" charset="0"/>
              </a:rPr>
              <a:t>Electric motor (ac or dc) when coupled with motion transmission elements like gears, they are together called as actuators</a:t>
            </a:r>
            <a:endParaRPr lang="en-US"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724935"/>
            <a:ext cx="4193007" cy="2590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526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normAutofit fontScale="90000"/>
          </a:bodyPr>
          <a:lstStyle/>
          <a:p>
            <a:br>
              <a:rPr lang="en-US" sz="4400" dirty="0">
                <a:solidFill>
                  <a:srgbClr val="C00000"/>
                </a:solidFill>
                <a:latin typeface="Times New Roman" panose="02020603050405020304" pitchFamily="18" charset="0"/>
                <a:cs typeface="Times New Roman" panose="02020603050405020304" pitchFamily="18" charset="0"/>
              </a:rPr>
            </a:br>
            <a:endParaRPr lang="en-US" dirty="0"/>
          </a:p>
        </p:txBody>
      </p:sp>
      <p:sp>
        <p:nvSpPr>
          <p:cNvPr id="5" name="Rectangle 4"/>
          <p:cNvSpPr/>
          <p:nvPr/>
        </p:nvSpPr>
        <p:spPr>
          <a:xfrm>
            <a:off x="304800" y="914400"/>
            <a:ext cx="8382000" cy="238219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Transmission</a:t>
            </a:r>
          </a:p>
          <a:p>
            <a:pPr marL="274320" indent="-274320" algn="just">
              <a:spcBef>
                <a:spcPct val="20000"/>
              </a:spcBef>
              <a:buClr>
                <a:schemeClr val="accent3"/>
              </a:buClr>
              <a:buSzPct val="95000"/>
              <a:buFont typeface="Wingdings 2"/>
              <a:buChar char=""/>
            </a:pPr>
            <a:r>
              <a:rPr lang="en-US" sz="2400" dirty="0">
                <a:latin typeface="Times New Roman" panose="02020603050405020304" pitchFamily="18" charset="0"/>
                <a:cs typeface="Times New Roman" panose="02020603050405020304" pitchFamily="18" charset="0"/>
              </a:rPr>
              <a:t>These elements transmit motion from the electric motors and pneumatic / hydraulic actuators to the actual links of the manipulator.</a:t>
            </a:r>
          </a:p>
          <a:p>
            <a:endParaRPr lang="en-US" sz="36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15095"/>
            <a:ext cx="7010400" cy="2445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68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515112"/>
          </a:xfrm>
        </p:spPr>
        <p:txBody>
          <a:bodyPr>
            <a:noAutofit/>
          </a:bodyPr>
          <a:lstStyle/>
          <a:p>
            <a:r>
              <a:rPr lang="en-US" sz="4800" b="1" dirty="0">
                <a:latin typeface="Times New Roman" panose="02020603050405020304" pitchFamily="18" charset="0"/>
                <a:cs typeface="Times New Roman" panose="02020603050405020304" pitchFamily="18" charset="0"/>
              </a:rPr>
              <a:t>Recognition subsystem</a:t>
            </a:r>
            <a:endParaRPr lang="en-US" sz="4800" b="1" dirty="0"/>
          </a:p>
        </p:txBody>
      </p:sp>
      <p:sp>
        <p:nvSpPr>
          <p:cNvPr id="3" name="Content Placeholder 2"/>
          <p:cNvSpPr>
            <a:spLocks noGrp="1"/>
          </p:cNvSpPr>
          <p:nvPr>
            <p:ph idx="1"/>
          </p:nvPr>
        </p:nvSpPr>
        <p:spPr>
          <a:xfrm>
            <a:off x="457200" y="1219200"/>
            <a:ext cx="8229600" cy="5105400"/>
          </a:xfrm>
        </p:spPr>
        <p:txBody>
          <a:bodyPr>
            <a:normAutofit/>
          </a:bodyPr>
          <a:lstStyle/>
          <a:p>
            <a:r>
              <a:rPr lang="en-US" sz="2400" dirty="0">
                <a:latin typeface="Times New Roman" panose="02020603050405020304" pitchFamily="18" charset="0"/>
                <a:cs typeface="Times New Roman" panose="02020603050405020304" pitchFamily="18" charset="0"/>
              </a:rPr>
              <a:t>The most important element in the recognition subsystem is the sensor and A to D convertor.</a:t>
            </a:r>
          </a:p>
          <a:p>
            <a:r>
              <a:rPr lang="en-US" sz="2400" dirty="0">
                <a:latin typeface="Times New Roman" panose="02020603050405020304" pitchFamily="18" charset="0"/>
                <a:cs typeface="Times New Roman" panose="02020603050405020304" pitchFamily="18" charset="0"/>
              </a:rPr>
              <a:t>Sensors:</a:t>
            </a:r>
          </a:p>
          <a:p>
            <a:pPr lvl="1"/>
            <a:r>
              <a:rPr lang="en-US" sz="2000" dirty="0">
                <a:latin typeface="Times New Roman" panose="02020603050405020304" pitchFamily="18" charset="0"/>
                <a:cs typeface="Times New Roman" panose="02020603050405020304" pitchFamily="18" charset="0"/>
              </a:rPr>
              <a:t> Most of the sensors are essentially transduces which convert one form of signal to another.</a:t>
            </a:r>
          </a:p>
          <a:p>
            <a:pPr lvl="1"/>
            <a:r>
              <a:rPr lang="en-US" sz="2000" dirty="0">
                <a:latin typeface="Times New Roman" panose="02020603050405020304" pitchFamily="18" charset="0"/>
                <a:cs typeface="Times New Roman" panose="02020603050405020304" pitchFamily="18" charset="0"/>
              </a:rPr>
              <a:t>Inclusion of sensors to a robot changes its dumb nature to an intelligent one.</a:t>
            </a:r>
            <a:endParaRPr lang="en-US"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Sensors fall into many general areas like: Vision, touch, range and proximity detection, navigation, speech recognition.</a:t>
            </a:r>
          </a:p>
          <a:p>
            <a:pPr marL="274320" lvl="1" indent="-274320">
              <a:buClr>
                <a:schemeClr val="accent3"/>
              </a:buClr>
              <a:buSzPct val="95000"/>
            </a:pPr>
            <a:r>
              <a:rPr lang="en-US" dirty="0">
                <a:latin typeface="Times New Roman" panose="02020603050405020304" pitchFamily="18" charset="0"/>
                <a:cs typeface="Times New Roman" panose="02020603050405020304" pitchFamily="18" charset="0"/>
              </a:rPr>
              <a:t>A to D Convertor:</a:t>
            </a:r>
          </a:p>
          <a:p>
            <a:pPr lvl="1"/>
            <a:r>
              <a:rPr lang="en-US" sz="2000" dirty="0">
                <a:latin typeface="Times New Roman" panose="02020603050405020304" pitchFamily="18" charset="0"/>
                <a:cs typeface="Times New Roman" panose="02020603050405020304" pitchFamily="18" charset="0"/>
              </a:rPr>
              <a:t>This device interfaces the sensors with the robots controller.</a:t>
            </a:r>
          </a:p>
          <a:p>
            <a:pPr lvl="1"/>
            <a:r>
              <a:rPr lang="en-US" sz="2000" dirty="0">
                <a:latin typeface="Times New Roman" panose="02020603050405020304" pitchFamily="18" charset="0"/>
                <a:cs typeface="Times New Roman" panose="02020603050405020304" pitchFamily="18" charset="0"/>
              </a:rPr>
              <a:t>Converts analog quantity to digital quantity.</a:t>
            </a:r>
          </a:p>
        </p:txBody>
      </p:sp>
    </p:spTree>
    <p:extLst>
      <p:ext uri="{BB962C8B-B14F-4D97-AF65-F5344CB8AC3E}">
        <p14:creationId xmlns:p14="http://schemas.microsoft.com/office/powerpoint/2010/main" val="2575176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15112"/>
          </a:xfrm>
        </p:spPr>
        <p:txBody>
          <a:bodyPr>
            <a:normAutofit fontScale="90000"/>
          </a:bodyPr>
          <a:lstStyle/>
          <a:p>
            <a:r>
              <a:rPr lang="en-US" b="1" dirty="0"/>
              <a:t>Control Sub system</a:t>
            </a:r>
          </a:p>
        </p:txBody>
      </p:sp>
      <p:pic>
        <p:nvPicPr>
          <p:cNvPr id="4" name="Content Placeholder 3"/>
          <p:cNvPicPr>
            <a:picLocks noGrp="1" noChangeAspect="1"/>
          </p:cNvPicPr>
          <p:nvPr>
            <p:ph idx="1"/>
          </p:nvPr>
        </p:nvPicPr>
        <p:blipFill>
          <a:blip r:embed="rId2"/>
          <a:stretch>
            <a:fillRect/>
          </a:stretch>
        </p:blipFill>
        <p:spPr>
          <a:xfrm>
            <a:off x="4572000" y="1295400"/>
            <a:ext cx="4225202" cy="4953000"/>
          </a:xfrm>
          <a:prstGeom prst="rect">
            <a:avLst/>
          </a:prstGeom>
        </p:spPr>
      </p:pic>
      <p:sp>
        <p:nvSpPr>
          <p:cNvPr id="5" name="TextBox 4"/>
          <p:cNvSpPr txBox="1"/>
          <p:nvPr/>
        </p:nvSpPr>
        <p:spPr>
          <a:xfrm>
            <a:off x="152400" y="1295400"/>
            <a:ext cx="4419600" cy="5078313"/>
          </a:xfrm>
          <a:prstGeom prst="rect">
            <a:avLst/>
          </a:prstGeom>
          <a:noFill/>
        </p:spPr>
        <p:txBody>
          <a:bodyPr wrap="square" rtlCol="0">
            <a:spAutoFit/>
          </a:bodyPr>
          <a:lstStyle/>
          <a:p>
            <a:pPr algn="just"/>
            <a:r>
              <a:rPr lang="en-US" b="1" dirty="0"/>
              <a:t>Controller</a:t>
            </a:r>
            <a:r>
              <a:rPr lang="en-US" dirty="0"/>
              <a:t> : It’s a special electronic device that has a CPU, memory and sometimes hard disk to store programmed data. It is used to control the movement of the manipulator and the end effector. It processes the user-programmed commands and sends signals to the actuators through DACs. The programming languages can be BASIC , Fortran, C and C</a:t>
            </a:r>
            <a:r>
              <a:rPr lang="en-US" baseline="30000" dirty="0"/>
              <a:t>++</a:t>
            </a:r>
            <a:r>
              <a:rPr lang="en-US" dirty="0"/>
              <a:t> . However Commercial robots use their domain specific languages.</a:t>
            </a:r>
          </a:p>
          <a:p>
            <a:pPr marL="285750" indent="-285750" algn="just">
              <a:buFont typeface="Arial" pitchFamily="34" charset="0"/>
              <a:buChar char="•"/>
            </a:pPr>
            <a:r>
              <a:rPr lang="en-US" dirty="0"/>
              <a:t>KUKA Germany uses KRL(KUKA Robot Language)</a:t>
            </a:r>
          </a:p>
          <a:p>
            <a:pPr marL="285750" indent="-285750" algn="just">
              <a:buFont typeface="Arial" pitchFamily="34" charset="0"/>
              <a:buChar char="•"/>
            </a:pPr>
            <a:r>
              <a:rPr lang="en-US" dirty="0"/>
              <a:t>Fanuc Japan uses </a:t>
            </a:r>
            <a:r>
              <a:rPr lang="en-US" dirty="0" err="1"/>
              <a:t>Karel</a:t>
            </a:r>
            <a:r>
              <a:rPr lang="en-US" dirty="0"/>
              <a:t> robot programming Language.</a:t>
            </a:r>
          </a:p>
          <a:p>
            <a:pPr algn="just"/>
            <a:r>
              <a:rPr lang="en-US" dirty="0"/>
              <a:t>The digital signals from the controller  is converted to analog signals by DAC and is amplified to drive the actuators.</a:t>
            </a:r>
          </a:p>
        </p:txBody>
      </p:sp>
    </p:spTree>
    <p:extLst>
      <p:ext uri="{BB962C8B-B14F-4D97-AF65-F5344CB8AC3E}">
        <p14:creationId xmlns:p14="http://schemas.microsoft.com/office/powerpoint/2010/main" val="2123592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2626" y="1245108"/>
            <a:ext cx="8138747"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679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Kinematics</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803030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202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83686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6902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896112"/>
          </a:xfrm>
        </p:spPr>
        <p:txBody>
          <a:bodyPr/>
          <a:lstStyle/>
          <a:p>
            <a:pPr algn="ctr"/>
            <a:r>
              <a:rPr lang="en-US" b="1" dirty="0"/>
              <a:t>Kinematic Chains</a:t>
            </a:r>
          </a:p>
        </p:txBody>
      </p:sp>
      <p:sp>
        <p:nvSpPr>
          <p:cNvPr id="3" name="Content Placeholder 2"/>
          <p:cNvSpPr>
            <a:spLocks noGrp="1"/>
          </p:cNvSpPr>
          <p:nvPr>
            <p:ph idx="1"/>
          </p:nvPr>
        </p:nvSpPr>
        <p:spPr>
          <a:xfrm>
            <a:off x="533400" y="1676400"/>
            <a:ext cx="8153400" cy="4648200"/>
          </a:xfrm>
        </p:spPr>
        <p:txBody>
          <a:bodyPr>
            <a:normAutofit/>
          </a:bodyPr>
          <a:lstStyle/>
          <a:p>
            <a:r>
              <a:rPr lang="en-US" sz="2000" dirty="0"/>
              <a:t>A kinematic chain is a system of rigid bodies which are joined together by kinematic joints to permit the bodies to move relative to one another.</a:t>
            </a:r>
          </a:p>
          <a:p>
            <a:r>
              <a:rPr lang="en-US" sz="2000" dirty="0"/>
              <a:t>Kinematic chains can be classified as:</a:t>
            </a:r>
          </a:p>
          <a:p>
            <a:pPr lvl="1"/>
            <a:r>
              <a:rPr lang="en-US" sz="1800" dirty="0"/>
              <a:t>Open kinematic chain: There are bodies in the chain with only one associated kinematic joint.</a:t>
            </a:r>
          </a:p>
          <a:p>
            <a:pPr lvl="1"/>
            <a:r>
              <a:rPr lang="en-US" sz="1800" dirty="0"/>
              <a:t>Closed kinematic chain: Each body in the chain has at least two associated kinematic joints. A mechanism is a closed kinematic chain with one of the bodies fixed (designated as the base).</a:t>
            </a:r>
            <a:br>
              <a:rPr lang="en-US" sz="1800" dirty="0"/>
            </a:br>
            <a:endParaRPr lang="en-US" sz="1800" dirty="0"/>
          </a:p>
        </p:txBody>
      </p:sp>
    </p:spTree>
    <p:extLst>
      <p:ext uri="{BB962C8B-B14F-4D97-AF65-F5344CB8AC3E}">
        <p14:creationId xmlns:p14="http://schemas.microsoft.com/office/powerpoint/2010/main" val="1058985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896112"/>
          </a:xfrm>
        </p:spPr>
        <p:txBody>
          <a:bodyPr>
            <a:noAutofit/>
          </a:bodyPr>
          <a:lstStyle/>
          <a:p>
            <a:r>
              <a:rPr lang="en-US" sz="3600" b="1" dirty="0"/>
              <a:t>Open Kinematic </a:t>
            </a:r>
            <a:r>
              <a:rPr lang="en-US" sz="3600" b="1" dirty="0" err="1"/>
              <a:t>Vs</a:t>
            </a:r>
            <a:r>
              <a:rPr lang="en-US" sz="3600" b="1" dirty="0"/>
              <a:t> Closed kinematics chain</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447800"/>
            <a:ext cx="6400800" cy="4649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040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896112"/>
          </a:xfrm>
        </p:spPr>
        <p:txBody>
          <a:bodyPr>
            <a:noAutofit/>
          </a:bodyPr>
          <a:lstStyle/>
          <a:p>
            <a:r>
              <a:rPr lang="en-US" sz="3600" b="1" dirty="0"/>
              <a:t>Open Kinematic </a:t>
            </a:r>
            <a:r>
              <a:rPr lang="en-US" sz="3600" b="1" dirty="0" err="1"/>
              <a:t>Vs</a:t>
            </a:r>
            <a:r>
              <a:rPr lang="en-US" sz="3600" b="1" dirty="0"/>
              <a:t> Closed kinematics chain</a:t>
            </a:r>
          </a:p>
        </p:txBody>
      </p:sp>
      <p:graphicFrame>
        <p:nvGraphicFramePr>
          <p:cNvPr id="4" name="Content Placeholder 3">
            <a:extLst>
              <a:ext uri="{FF2B5EF4-FFF2-40B4-BE49-F238E27FC236}">
                <a16:creationId xmlns:a16="http://schemas.microsoft.com/office/drawing/2014/main" id="{B671F784-D072-DB7F-5C6C-E0C4BE7AA2C0}"/>
              </a:ext>
            </a:extLst>
          </p:cNvPr>
          <p:cNvGraphicFramePr>
            <a:graphicFrameLocks noGrp="1"/>
          </p:cNvGraphicFramePr>
          <p:nvPr>
            <p:ph idx="1"/>
            <p:extLst>
              <p:ext uri="{D42A27DB-BD31-4B8C-83A1-F6EECF244321}">
                <p14:modId xmlns:p14="http://schemas.microsoft.com/office/powerpoint/2010/main" val="1810051274"/>
              </p:ext>
            </p:extLst>
          </p:nvPr>
        </p:nvGraphicFramePr>
        <p:xfrm>
          <a:off x="457200" y="1935163"/>
          <a:ext cx="8229600" cy="45770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806349375"/>
                    </a:ext>
                  </a:extLst>
                </a:gridCol>
                <a:gridCol w="4114800">
                  <a:extLst>
                    <a:ext uri="{9D8B030D-6E8A-4147-A177-3AD203B41FA5}">
                      <a16:colId xmlns:a16="http://schemas.microsoft.com/office/drawing/2014/main" val="631383642"/>
                    </a:ext>
                  </a:extLst>
                </a:gridCol>
              </a:tblGrid>
              <a:tr h="370840">
                <a:tc>
                  <a:txBody>
                    <a:bodyPr/>
                    <a:lstStyle/>
                    <a:p>
                      <a:pPr algn="ctr"/>
                      <a:r>
                        <a:rPr lang="en-IN" dirty="0"/>
                        <a:t>Open Kinematics</a:t>
                      </a:r>
                    </a:p>
                  </a:txBody>
                  <a:tcPr/>
                </a:tc>
                <a:tc>
                  <a:txBody>
                    <a:bodyPr/>
                    <a:lstStyle/>
                    <a:p>
                      <a:pPr algn="ctr"/>
                      <a:r>
                        <a:rPr lang="en-IN" dirty="0"/>
                        <a:t>Closed kinematics</a:t>
                      </a:r>
                    </a:p>
                  </a:txBody>
                  <a:tcPr/>
                </a:tc>
                <a:extLst>
                  <a:ext uri="{0D108BD9-81ED-4DB2-BD59-A6C34878D82A}">
                    <a16:rowId xmlns:a16="http://schemas.microsoft.com/office/drawing/2014/main" val="3007710865"/>
                  </a:ext>
                </a:extLst>
              </a:tr>
              <a:tr h="370840">
                <a:tc>
                  <a:txBody>
                    <a:bodyPr/>
                    <a:lstStyle/>
                    <a:p>
                      <a:pPr algn="just"/>
                      <a:r>
                        <a:rPr lang="en-US" dirty="0"/>
                        <a:t>An open kinematic chain consists of a series of rigid bodies (links) connected by joints, where the terminal link is free to move in space.</a:t>
                      </a:r>
                      <a:endParaRPr lang="en-IN" dirty="0"/>
                    </a:p>
                  </a:txBody>
                  <a:tcPr/>
                </a:tc>
                <a:tc>
                  <a:txBody>
                    <a:bodyPr/>
                    <a:lstStyle/>
                    <a:p>
                      <a:pPr algn="just"/>
                      <a:r>
                        <a:rPr lang="en-US" dirty="0"/>
                        <a:t>A closed kinematic chain is a mechanical system where the terminal link is fixed or constrained relative to another link.</a:t>
                      </a:r>
                      <a:endParaRPr lang="en-IN" dirty="0"/>
                    </a:p>
                  </a:txBody>
                  <a:tcPr/>
                </a:tc>
                <a:extLst>
                  <a:ext uri="{0D108BD9-81ED-4DB2-BD59-A6C34878D82A}">
                    <a16:rowId xmlns:a16="http://schemas.microsoft.com/office/drawing/2014/main" val="3230677801"/>
                  </a:ext>
                </a:extLst>
              </a:tr>
              <a:tr h="370840">
                <a:tc>
                  <a:txBody>
                    <a:bodyPr/>
                    <a:lstStyle/>
                    <a:p>
                      <a:pPr algn="just"/>
                      <a:r>
                        <a:rPr lang="en-US" dirty="0"/>
                        <a:t>Each link of the chain is connected to only one or two neighboring links via joints.</a:t>
                      </a:r>
                      <a:endParaRPr lang="en-IN" dirty="0"/>
                    </a:p>
                  </a:txBody>
                  <a:tcPr/>
                </a:tc>
                <a:tc>
                  <a:txBody>
                    <a:bodyPr/>
                    <a:lstStyle/>
                    <a:p>
                      <a:pPr algn="just"/>
                      <a:r>
                        <a:rPr lang="en-US" dirty="0"/>
                        <a:t>The last link (end-effector) is connected to another body or frame, creating a loop or a closed structure.</a:t>
                      </a:r>
                      <a:endParaRPr lang="en-IN" dirty="0"/>
                    </a:p>
                  </a:txBody>
                  <a:tcPr/>
                </a:tc>
                <a:extLst>
                  <a:ext uri="{0D108BD9-81ED-4DB2-BD59-A6C34878D82A}">
                    <a16:rowId xmlns:a16="http://schemas.microsoft.com/office/drawing/2014/main" val="1538948332"/>
                  </a:ext>
                </a:extLst>
              </a:tr>
              <a:tr h="370840">
                <a:tc>
                  <a:txBody>
                    <a:bodyPr/>
                    <a:lstStyle/>
                    <a:p>
                      <a:pPr algn="just"/>
                      <a:r>
                        <a:rPr lang="en-US" dirty="0"/>
                        <a:t>The end-effector (the last link) is not fixed to any other body and is free to move independently in space.</a:t>
                      </a:r>
                      <a:endParaRPr lang="en-IN" dirty="0"/>
                    </a:p>
                  </a:txBody>
                  <a:tcPr/>
                </a:tc>
                <a:tc>
                  <a:txBody>
                    <a:bodyPr/>
                    <a:lstStyle/>
                    <a:p>
                      <a:pPr algn="just"/>
                      <a:r>
                        <a:rPr lang="en-US" dirty="0"/>
                        <a:t>Movement at one joint affects the position and orientation of subsequent joints due to the interconnected nature of the chain.</a:t>
                      </a:r>
                      <a:endParaRPr lang="en-IN" dirty="0"/>
                    </a:p>
                  </a:txBody>
                  <a:tcPr/>
                </a:tc>
                <a:extLst>
                  <a:ext uri="{0D108BD9-81ED-4DB2-BD59-A6C34878D82A}">
                    <a16:rowId xmlns:a16="http://schemas.microsoft.com/office/drawing/2014/main" val="1587903539"/>
                  </a:ext>
                </a:extLst>
              </a:tr>
              <a:tr h="370840">
                <a:tc>
                  <a:txBody>
                    <a:bodyPr/>
                    <a:lstStyle/>
                    <a:p>
                      <a:pPr algn="just"/>
                      <a:r>
                        <a:rPr lang="en-US" dirty="0"/>
                        <a:t>Common in robotics for tasks requiring precise positioning (e.g., robot arms).</a:t>
                      </a:r>
                      <a:endParaRPr lang="en-IN" dirty="0"/>
                    </a:p>
                  </a:txBody>
                  <a:tcPr/>
                </a:tc>
                <a:tc>
                  <a:txBody>
                    <a:bodyPr/>
                    <a:lstStyle/>
                    <a:p>
                      <a:pPr algn="just"/>
                      <a:r>
                        <a:rPr lang="en-US" dirty="0"/>
                        <a:t>Prevalent in applications where stability and force transmission are crucial (e.g., leg mechanisms in walking robots).</a:t>
                      </a:r>
                      <a:endParaRPr lang="en-IN" dirty="0"/>
                    </a:p>
                  </a:txBody>
                  <a:tcPr/>
                </a:tc>
                <a:extLst>
                  <a:ext uri="{0D108BD9-81ED-4DB2-BD59-A6C34878D82A}">
                    <a16:rowId xmlns:a16="http://schemas.microsoft.com/office/drawing/2014/main" val="3049666207"/>
                  </a:ext>
                </a:extLst>
              </a:tr>
            </a:tbl>
          </a:graphicData>
        </a:graphic>
      </p:graphicFrame>
    </p:spTree>
    <p:extLst>
      <p:ext uri="{BB962C8B-B14F-4D97-AF65-F5344CB8AC3E}">
        <p14:creationId xmlns:p14="http://schemas.microsoft.com/office/powerpoint/2010/main" val="3315007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8560564" cy="5091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047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743712"/>
          </a:xfrm>
        </p:spPr>
        <p:txBody>
          <a:bodyPr>
            <a:normAutofit fontScale="90000"/>
          </a:bodyPr>
          <a:lstStyle/>
          <a:p>
            <a:r>
              <a:rPr lang="en-US" i="1" dirty="0"/>
              <a:t>Note:</a:t>
            </a:r>
          </a:p>
        </p:txBody>
      </p:sp>
      <p:sp>
        <p:nvSpPr>
          <p:cNvPr id="3" name="Content Placeholder 2"/>
          <p:cNvSpPr>
            <a:spLocks noGrp="1"/>
          </p:cNvSpPr>
          <p:nvPr>
            <p:ph idx="1"/>
          </p:nvPr>
        </p:nvSpPr>
        <p:spPr>
          <a:xfrm>
            <a:off x="381000" y="1524000"/>
            <a:ext cx="8305800" cy="4800600"/>
          </a:xfrm>
        </p:spPr>
        <p:txBody>
          <a:bodyPr>
            <a:normAutofit/>
          </a:bodyPr>
          <a:lstStyle/>
          <a:p>
            <a:r>
              <a:rPr lang="en-US" sz="2400" b="1" i="1" dirty="0">
                <a:latin typeface="Times New Roman" pitchFamily="18" charset="0"/>
                <a:cs typeface="Times New Roman" pitchFamily="18" charset="0"/>
              </a:rPr>
              <a:t>An open Kinematic chain with one end connected to the ground by a joint and the farther end of the last link free has as many DOF as the number of joints or links in the chain.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10000"/>
            <a:ext cx="486459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276600"/>
            <a:ext cx="631134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923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8305800" cy="819912"/>
          </a:xfrm>
        </p:spPr>
        <p:txBody>
          <a:bodyPr/>
          <a:lstStyle/>
          <a:p>
            <a:r>
              <a:rPr lang="en-US" dirty="0"/>
              <a:t>Arm Configuration</a:t>
            </a:r>
          </a:p>
        </p:txBody>
      </p:sp>
      <p:sp>
        <p:nvSpPr>
          <p:cNvPr id="3" name="Content Placeholder 2"/>
          <p:cNvSpPr>
            <a:spLocks noGrp="1"/>
          </p:cNvSpPr>
          <p:nvPr>
            <p:ph idx="1"/>
          </p:nvPr>
        </p:nvSpPr>
        <p:spPr>
          <a:xfrm>
            <a:off x="457200" y="1371600"/>
            <a:ext cx="8229600" cy="4953000"/>
          </a:xfrm>
        </p:spPr>
        <p:txBody>
          <a:bodyPr>
            <a:normAutofit lnSpcReduction="10000"/>
          </a:bodyPr>
          <a:lstStyle/>
          <a:p>
            <a:pPr algn="just"/>
            <a:r>
              <a:rPr lang="en-US" sz="2200" dirty="0">
                <a:latin typeface="Times New Roman" panose="02020603050405020304" pitchFamily="18" charset="0"/>
                <a:cs typeface="Times New Roman" panose="02020603050405020304" pitchFamily="18" charset="0"/>
              </a:rPr>
              <a:t>The DOF of a manipulator is distributed into two sub assemblies</a:t>
            </a:r>
          </a:p>
          <a:p>
            <a:pPr lvl="1" algn="just"/>
            <a:r>
              <a:rPr lang="en-US" sz="2000" dirty="0">
                <a:latin typeface="Times New Roman" panose="02020603050405020304" pitchFamily="18" charset="0"/>
                <a:cs typeface="Times New Roman" panose="02020603050405020304" pitchFamily="18" charset="0"/>
              </a:rPr>
              <a:t>Arm –positioning the end-effector.(3 DOF)</a:t>
            </a:r>
          </a:p>
          <a:p>
            <a:pPr lvl="1" algn="just"/>
            <a:r>
              <a:rPr lang="en-US" sz="2000" dirty="0">
                <a:latin typeface="Times New Roman" panose="02020603050405020304" pitchFamily="18" charset="0"/>
                <a:cs typeface="Times New Roman" panose="02020603050405020304" pitchFamily="18" charset="0"/>
              </a:rPr>
              <a:t>Wrist –orienting the end-effector.(3 DOF)</a:t>
            </a:r>
          </a:p>
          <a:p>
            <a:pPr algn="just"/>
            <a:r>
              <a:rPr lang="en-US" sz="2200" dirty="0">
                <a:latin typeface="Times New Roman" panose="02020603050405020304" pitchFamily="18" charset="0"/>
                <a:cs typeface="Times New Roman" panose="02020603050405020304" pitchFamily="18" charset="0"/>
              </a:rPr>
              <a:t>The purpose of the arm is to position the wrist in the 3D space.</a:t>
            </a:r>
          </a:p>
          <a:p>
            <a:pPr algn="just"/>
            <a:r>
              <a:rPr lang="en-US" sz="2200" dirty="0">
                <a:latin typeface="Times New Roman" panose="02020603050405020304" pitchFamily="18" charset="0"/>
                <a:cs typeface="Times New Roman" panose="02020603050405020304" pitchFamily="18" charset="0"/>
              </a:rPr>
              <a:t>The mechanics of the arm with 3 DOF depends on the types of 3 joints employed and their arrangement.</a:t>
            </a:r>
          </a:p>
          <a:p>
            <a:pPr algn="just"/>
            <a:r>
              <a:rPr lang="en-US" sz="2200" dirty="0">
                <a:latin typeface="Times New Roman" panose="02020603050405020304" pitchFamily="18" charset="0"/>
                <a:cs typeface="Times New Roman" panose="02020603050405020304" pitchFamily="18" charset="0"/>
              </a:rPr>
              <a:t>According to the joint movements(prismatic or rotary joints) and arrangement of links, 4 well distinguished basic structural configurations are possible for the Arm. They are:</a:t>
            </a:r>
          </a:p>
          <a:p>
            <a:pPr marL="857250" lvl="1" indent="-457200" algn="just"/>
            <a:r>
              <a:rPr lang="en-US" sz="2200" dirty="0">
                <a:latin typeface="Times New Roman" panose="02020603050405020304" pitchFamily="18" charset="0"/>
                <a:cs typeface="Times New Roman" panose="02020603050405020304" pitchFamily="18" charset="0"/>
              </a:rPr>
              <a:t>Cartesian or Rectangular-(all 3 P joints)</a:t>
            </a:r>
          </a:p>
          <a:p>
            <a:pPr marL="857250" lvl="1" indent="-457200" algn="just"/>
            <a:r>
              <a:rPr lang="en-US" sz="2200" dirty="0">
                <a:latin typeface="Times New Roman" panose="02020603050405020304" pitchFamily="18" charset="0"/>
                <a:cs typeface="Times New Roman" panose="02020603050405020304" pitchFamily="18" charset="0"/>
              </a:rPr>
              <a:t>Cylindrical-(one R and two P joints)</a:t>
            </a:r>
          </a:p>
          <a:p>
            <a:pPr marL="857250" lvl="1" indent="-457200" algn="just"/>
            <a:r>
              <a:rPr lang="en-US" sz="2200" dirty="0">
                <a:latin typeface="Times New Roman" panose="02020603050405020304" pitchFamily="18" charset="0"/>
                <a:cs typeface="Times New Roman" panose="02020603050405020304" pitchFamily="18" charset="0"/>
              </a:rPr>
              <a:t>Polar or Spherical-(two R and one P joints)</a:t>
            </a:r>
          </a:p>
          <a:p>
            <a:pPr marL="857250" lvl="1" indent="-457200" algn="just"/>
            <a:r>
              <a:rPr lang="en-US" sz="2200" dirty="0">
                <a:latin typeface="Times New Roman" panose="02020603050405020304" pitchFamily="18" charset="0"/>
                <a:cs typeface="Times New Roman" panose="02020603050405020304" pitchFamily="18" charset="0"/>
              </a:rPr>
              <a:t>Articulated(Revolute or Joined ARM)- (all 3 R joints)</a:t>
            </a: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6148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8077200" cy="533400"/>
          </a:xfrm>
        </p:spPr>
        <p:txBody>
          <a:bodyPr vert="horz" lIns="0" rIns="0" bIns="0" anchor="b">
            <a:normAutofit fontScale="90000"/>
          </a:bodyPr>
          <a:lstStyle/>
          <a:p>
            <a:r>
              <a:rPr lang="en-US" sz="4000" b="1" dirty="0"/>
              <a:t>Cartesian or Rectangular configuration</a:t>
            </a:r>
            <a:br>
              <a:rPr lang="en-US" dirty="0"/>
            </a:br>
            <a:endParaRPr lang="en-US" dirty="0"/>
          </a:p>
        </p:txBody>
      </p:sp>
      <p:sp>
        <p:nvSpPr>
          <p:cNvPr id="3" name="Content Placeholder 2"/>
          <p:cNvSpPr>
            <a:spLocks noGrp="1"/>
          </p:cNvSpPr>
          <p:nvPr>
            <p:ph idx="1"/>
          </p:nvPr>
        </p:nvSpPr>
        <p:spPr>
          <a:xfrm>
            <a:off x="685800" y="1219200"/>
            <a:ext cx="4343400" cy="4191000"/>
          </a:xfrm>
        </p:spPr>
        <p:txBody>
          <a:bodyPr>
            <a:noAutofit/>
          </a:bodyPr>
          <a:lstStyle/>
          <a:p>
            <a:pPr algn="just"/>
            <a:r>
              <a:rPr lang="en-US" sz="1800" dirty="0"/>
              <a:t>Simplest configuration with all 3 prismatic joints.</a:t>
            </a:r>
          </a:p>
          <a:p>
            <a:pPr algn="just"/>
            <a:r>
              <a:rPr lang="en-US" sz="1800" dirty="0"/>
              <a:t>It is constructed by 3 perpendicular slides, giving only linear motions along three principal axes.</a:t>
            </a:r>
          </a:p>
          <a:p>
            <a:pPr algn="just"/>
            <a:r>
              <a:rPr lang="en-US" sz="1800" dirty="0"/>
              <a:t>There is an upper and lower limit for the movement of each link.</a:t>
            </a:r>
          </a:p>
          <a:p>
            <a:pPr algn="just"/>
            <a:r>
              <a:rPr lang="en-US" sz="1800" dirty="0"/>
              <a:t>The Endpoint of the Arm is capable of operating in a cuboidal space called Workspace</a:t>
            </a:r>
          </a:p>
          <a:p>
            <a:pPr algn="just"/>
            <a:r>
              <a:rPr lang="en-US" sz="1800" b="1" dirty="0"/>
              <a:t>Workspace</a:t>
            </a:r>
            <a:r>
              <a:rPr lang="en-US" sz="1800" dirty="0"/>
              <a:t> represents the </a:t>
            </a:r>
            <a:r>
              <a:rPr lang="en-US" sz="1800" dirty="0">
                <a:latin typeface="Times New Roman" pitchFamily="18" charset="0"/>
                <a:cs typeface="Times New Roman" pitchFamily="18" charset="0"/>
              </a:rPr>
              <a:t>portion</a:t>
            </a:r>
            <a:r>
              <a:rPr lang="en-US" sz="1800" dirty="0"/>
              <a:t> of the space around the base of the manipulator that can be accessed by the arm endpoint. The volume of the space swept is the </a:t>
            </a:r>
            <a:r>
              <a:rPr lang="en-US" sz="1800" b="1" dirty="0"/>
              <a:t>work volume </a:t>
            </a:r>
            <a:r>
              <a:rPr lang="en-US" sz="1800" dirty="0"/>
              <a:t>and the surface of the workspace describes </a:t>
            </a:r>
            <a:r>
              <a:rPr lang="en-US" sz="1800" b="1" dirty="0"/>
              <a:t>work envelope.</a:t>
            </a:r>
          </a:p>
          <a:p>
            <a:endParaRPr lang="en-US" sz="1800" dirty="0"/>
          </a:p>
        </p:txBody>
      </p:sp>
      <p:pic>
        <p:nvPicPr>
          <p:cNvPr id="4" name="Picture 3"/>
          <p:cNvPicPr>
            <a:picLocks noChangeAspect="1"/>
          </p:cNvPicPr>
          <p:nvPr/>
        </p:nvPicPr>
        <p:blipFill>
          <a:blip r:embed="rId2"/>
          <a:stretch>
            <a:fillRect/>
          </a:stretch>
        </p:blipFill>
        <p:spPr>
          <a:xfrm>
            <a:off x="5029200" y="1676400"/>
            <a:ext cx="3755127" cy="2683248"/>
          </a:xfrm>
          <a:prstGeom prst="rect">
            <a:avLst/>
          </a:prstGeom>
        </p:spPr>
      </p:pic>
      <p:sp>
        <p:nvSpPr>
          <p:cNvPr id="5" name="Rectangle 4"/>
          <p:cNvSpPr/>
          <p:nvPr/>
        </p:nvSpPr>
        <p:spPr>
          <a:xfrm>
            <a:off x="3429000" y="6128266"/>
            <a:ext cx="5486400" cy="369332"/>
          </a:xfrm>
          <a:prstGeom prst="rect">
            <a:avLst/>
          </a:prstGeom>
        </p:spPr>
        <p:txBody>
          <a:bodyPr wrap="square">
            <a:spAutoFit/>
          </a:bodyPr>
          <a:lstStyle/>
          <a:p>
            <a:r>
              <a:rPr lang="en-US" dirty="0"/>
              <a:t>https://www.youtube.com/watch?v=ci_mpRERMog</a:t>
            </a:r>
          </a:p>
        </p:txBody>
      </p:sp>
    </p:spTree>
    <p:extLst>
      <p:ext uri="{BB962C8B-B14F-4D97-AF65-F5344CB8AC3E}">
        <p14:creationId xmlns:p14="http://schemas.microsoft.com/office/powerpoint/2010/main" val="1486838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153400" cy="667512"/>
          </a:xfrm>
        </p:spPr>
        <p:txBody>
          <a:bodyPr>
            <a:normAutofit fontScale="90000"/>
          </a:bodyPr>
          <a:lstStyle/>
          <a:p>
            <a:r>
              <a:rPr lang="en-US" dirty="0"/>
              <a:t>Cylindrical Configuration</a:t>
            </a:r>
          </a:p>
        </p:txBody>
      </p:sp>
      <p:pic>
        <p:nvPicPr>
          <p:cNvPr id="4" name="Content Placeholder 3"/>
          <p:cNvPicPr>
            <a:picLocks noGrp="1" noChangeAspect="1"/>
          </p:cNvPicPr>
          <p:nvPr>
            <p:ph idx="1"/>
          </p:nvPr>
        </p:nvPicPr>
        <p:blipFill>
          <a:blip r:embed="rId2"/>
          <a:stretch>
            <a:fillRect/>
          </a:stretch>
        </p:blipFill>
        <p:spPr>
          <a:xfrm>
            <a:off x="5105400" y="1676400"/>
            <a:ext cx="3766065" cy="2971800"/>
          </a:xfrm>
          <a:prstGeom prst="rect">
            <a:avLst/>
          </a:prstGeom>
        </p:spPr>
      </p:pic>
      <p:sp>
        <p:nvSpPr>
          <p:cNvPr id="5" name="Rectangle 4"/>
          <p:cNvSpPr/>
          <p:nvPr/>
        </p:nvSpPr>
        <p:spPr>
          <a:xfrm>
            <a:off x="304800" y="1752600"/>
            <a:ext cx="4876800" cy="3139321"/>
          </a:xfrm>
          <a:prstGeom prst="rect">
            <a:avLst/>
          </a:prstGeom>
        </p:spPr>
        <p:txBody>
          <a:bodyPr wrap="square">
            <a:spAutoFit/>
          </a:bodyPr>
          <a:lstStyle/>
          <a:p>
            <a:pPr marL="800100" lvl="1" indent="-342900">
              <a:buFont typeface="Arial" pitchFamily="34" charset="0"/>
              <a:buChar char="•"/>
            </a:pPr>
            <a:r>
              <a:rPr lang="en-US" dirty="0">
                <a:latin typeface="Times New Roman" panose="02020603050405020304" pitchFamily="18" charset="0"/>
                <a:cs typeface="Times New Roman" panose="02020603050405020304" pitchFamily="18" charset="0"/>
              </a:rPr>
              <a:t>One revolute and two prismatic joints</a:t>
            </a:r>
          </a:p>
          <a:p>
            <a:pPr marL="800100" lvl="1" indent="-342900">
              <a:buFont typeface="Arial" pitchFamily="34" charset="0"/>
              <a:buChar char="•"/>
            </a:pPr>
            <a:r>
              <a:rPr lang="en-US" dirty="0">
                <a:latin typeface="Times New Roman" panose="02020603050405020304" pitchFamily="18" charset="0"/>
                <a:cs typeface="Times New Roman" panose="02020603050405020304" pitchFamily="18" charset="0"/>
              </a:rPr>
              <a:t>RPP configuration</a:t>
            </a:r>
          </a:p>
          <a:p>
            <a:pPr marL="800100" lvl="1" indent="-342900">
              <a:buFont typeface="Arial" pitchFamily="34" charset="0"/>
              <a:buChar char="•"/>
            </a:pPr>
            <a:r>
              <a:rPr lang="en-US" dirty="0">
                <a:latin typeface="Times New Roman" panose="02020603050405020304" pitchFamily="18" charset="0"/>
                <a:cs typeface="Times New Roman" panose="02020603050405020304" pitchFamily="18" charset="0"/>
              </a:rPr>
              <a:t>The rotary joint may have either a column or a block revolving around a stationary vertical cylindrical column.</a:t>
            </a:r>
          </a:p>
          <a:p>
            <a:pPr marL="800100" lvl="1" indent="-342900">
              <a:buFont typeface="Arial" pitchFamily="34" charset="0"/>
              <a:buChar char="•"/>
            </a:pPr>
            <a:r>
              <a:rPr lang="en-US" dirty="0">
                <a:latin typeface="Times New Roman" panose="02020603050405020304" pitchFamily="18" charset="0"/>
                <a:cs typeface="Times New Roman" panose="02020603050405020304" pitchFamily="18" charset="0"/>
              </a:rPr>
              <a:t>The vertical column carries a slide that can be moved up and down along the column. The horizontal link is attached to the slide such that it can move linearly in and out with respect to the column.</a:t>
            </a:r>
          </a:p>
          <a:p>
            <a:pPr marL="800100" lvl="1" indent="-342900">
              <a:buFont typeface="Arial" pitchFamily="34" charset="0"/>
              <a:buChar char="•"/>
            </a:pPr>
            <a:r>
              <a:rPr lang="en-US" dirty="0">
                <a:latin typeface="Times New Roman" panose="02020603050405020304" pitchFamily="18" charset="0"/>
                <a:cs typeface="Times New Roman" panose="02020603050405020304" pitchFamily="18" charset="0"/>
              </a:rPr>
              <a:t>Workspace is cylinder.</a:t>
            </a:r>
          </a:p>
        </p:txBody>
      </p:sp>
      <p:sp>
        <p:nvSpPr>
          <p:cNvPr id="6" name="Rectangle 5"/>
          <p:cNvSpPr/>
          <p:nvPr/>
        </p:nvSpPr>
        <p:spPr>
          <a:xfrm>
            <a:off x="914400" y="5257800"/>
            <a:ext cx="6629400" cy="369332"/>
          </a:xfrm>
          <a:prstGeom prst="rect">
            <a:avLst/>
          </a:prstGeom>
        </p:spPr>
        <p:txBody>
          <a:bodyPr wrap="square">
            <a:spAutoFit/>
          </a:bodyPr>
          <a:lstStyle/>
          <a:p>
            <a:r>
              <a:rPr lang="en-US" dirty="0"/>
              <a:t>https://www.youtube.com/watch?v=Hj7PxjeH5y0</a:t>
            </a:r>
          </a:p>
        </p:txBody>
      </p:sp>
    </p:spTree>
    <p:extLst>
      <p:ext uri="{BB962C8B-B14F-4D97-AF65-F5344CB8AC3E}">
        <p14:creationId xmlns:p14="http://schemas.microsoft.com/office/powerpoint/2010/main" val="10938447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591312"/>
          </a:xfrm>
        </p:spPr>
        <p:txBody>
          <a:bodyPr>
            <a:normAutofit fontScale="90000"/>
          </a:bodyPr>
          <a:lstStyle/>
          <a:p>
            <a:r>
              <a:rPr lang="en-US" dirty="0"/>
              <a:t>Polar (Spherical) Configuration</a:t>
            </a:r>
          </a:p>
        </p:txBody>
      </p:sp>
      <p:pic>
        <p:nvPicPr>
          <p:cNvPr id="4" name="Content Placeholder 3"/>
          <p:cNvPicPr>
            <a:picLocks noGrp="1" noChangeAspect="1"/>
          </p:cNvPicPr>
          <p:nvPr>
            <p:ph idx="1"/>
          </p:nvPr>
        </p:nvPicPr>
        <p:blipFill>
          <a:blip r:embed="rId2"/>
          <a:stretch>
            <a:fillRect/>
          </a:stretch>
        </p:blipFill>
        <p:spPr>
          <a:xfrm>
            <a:off x="4833936" y="2133600"/>
            <a:ext cx="3643313" cy="2590800"/>
          </a:xfrm>
          <a:prstGeom prst="rect">
            <a:avLst/>
          </a:prstGeom>
        </p:spPr>
      </p:pic>
      <p:sp>
        <p:nvSpPr>
          <p:cNvPr id="5" name="Rectangle 4"/>
          <p:cNvSpPr/>
          <p:nvPr/>
        </p:nvSpPr>
        <p:spPr>
          <a:xfrm>
            <a:off x="304800" y="1676400"/>
            <a:ext cx="4572000" cy="3139321"/>
          </a:xfrm>
          <a:prstGeom prst="rect">
            <a:avLst/>
          </a:prstGeom>
        </p:spPr>
        <p:txBody>
          <a:bodyPr>
            <a:spAutoFit/>
          </a:bodyPr>
          <a:lstStyle/>
          <a:p>
            <a:pPr marL="800100" lvl="1" indent="-342900">
              <a:buFont typeface="Arial" pitchFamily="34" charset="0"/>
              <a:buChar char="•"/>
            </a:pPr>
            <a:r>
              <a:rPr lang="en-US" sz="2200" dirty="0">
                <a:latin typeface="Times New Roman" panose="02020603050405020304" pitchFamily="18" charset="0"/>
                <a:cs typeface="Times New Roman" panose="02020603050405020304" pitchFamily="18" charset="0"/>
              </a:rPr>
              <a:t>One prismatic and two revolute joints.</a:t>
            </a:r>
          </a:p>
          <a:p>
            <a:pPr marL="800100" lvl="1" indent="-342900">
              <a:buFont typeface="Arial" pitchFamily="34" charset="0"/>
              <a:buChar char="•"/>
            </a:pPr>
            <a:r>
              <a:rPr lang="en-US" sz="2200" dirty="0">
                <a:latin typeface="Times New Roman" panose="02020603050405020304" pitchFamily="18" charset="0"/>
                <a:cs typeface="Times New Roman" panose="02020603050405020304" pitchFamily="18" charset="0"/>
              </a:rPr>
              <a:t>RRP configuration.</a:t>
            </a:r>
          </a:p>
          <a:p>
            <a:pPr marL="800100" lvl="1" indent="-342900">
              <a:buFont typeface="Arial" pitchFamily="34" charset="0"/>
              <a:buChar char="•"/>
            </a:pPr>
            <a:r>
              <a:rPr lang="en-US" sz="2200" dirty="0">
                <a:latin typeface="Times New Roman" panose="02020603050405020304" pitchFamily="18" charset="0"/>
                <a:cs typeface="Times New Roman" panose="02020603050405020304" pitchFamily="18" charset="0"/>
              </a:rPr>
              <a:t>Workspace is partial spherical.</a:t>
            </a:r>
          </a:p>
          <a:p>
            <a:pPr marL="800100" lvl="1" indent="-342900">
              <a:buFont typeface="Arial" pitchFamily="34" charset="0"/>
              <a:buChar char="•"/>
            </a:pPr>
            <a:r>
              <a:rPr lang="en-US" sz="2200" dirty="0">
                <a:latin typeface="Times New Roman" panose="02020603050405020304" pitchFamily="18" charset="0"/>
                <a:cs typeface="Times New Roman" panose="02020603050405020304" pitchFamily="18" charset="0"/>
              </a:rPr>
              <a:t>It consists of a telescopic link that can be raised or lowered about a horizontal revolute joint. These 2 links are mounted on a rotating base. </a:t>
            </a:r>
          </a:p>
        </p:txBody>
      </p:sp>
      <p:sp>
        <p:nvSpPr>
          <p:cNvPr id="6" name="Rectangle 5"/>
          <p:cNvSpPr/>
          <p:nvPr/>
        </p:nvSpPr>
        <p:spPr>
          <a:xfrm>
            <a:off x="990600" y="5257800"/>
            <a:ext cx="6172200" cy="369332"/>
          </a:xfrm>
          <a:prstGeom prst="rect">
            <a:avLst/>
          </a:prstGeom>
        </p:spPr>
        <p:txBody>
          <a:bodyPr wrap="square">
            <a:spAutoFit/>
          </a:bodyPr>
          <a:lstStyle/>
          <a:p>
            <a:r>
              <a:rPr lang="en-US" dirty="0"/>
              <a:t>https://www.youtube.com/watch?v=B_Er7rhZMqM</a:t>
            </a:r>
          </a:p>
        </p:txBody>
      </p:sp>
    </p:spTree>
    <p:extLst>
      <p:ext uri="{BB962C8B-B14F-4D97-AF65-F5344CB8AC3E}">
        <p14:creationId xmlns:p14="http://schemas.microsoft.com/office/powerpoint/2010/main" val="2143360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b="1" dirty="0">
                <a:latin typeface="Times New Roman" panose="02020603050405020304" pitchFamily="18" charset="0"/>
                <a:cs typeface="Times New Roman" panose="02020603050405020304" pitchFamily="18" charset="0"/>
              </a:rPr>
              <a:t>Articulated(Revolute or Joined) ARM</a:t>
            </a:r>
            <a:endParaRPr lang="en-US" sz="3600" b="1" dirty="0"/>
          </a:p>
        </p:txBody>
      </p:sp>
      <p:sp>
        <p:nvSpPr>
          <p:cNvPr id="3" name="Content Placeholder 2"/>
          <p:cNvSpPr>
            <a:spLocks noGrp="1"/>
          </p:cNvSpPr>
          <p:nvPr>
            <p:ph idx="1"/>
          </p:nvPr>
        </p:nvSpPr>
        <p:spPr>
          <a:xfrm>
            <a:off x="37070" y="1600200"/>
            <a:ext cx="4458730" cy="4724400"/>
          </a:xfrm>
        </p:spPr>
        <p:txBody>
          <a:bodyPr/>
          <a:lstStyle/>
          <a:p>
            <a:pPr lvl="1" algn="just"/>
            <a:r>
              <a:rPr lang="en-US" sz="2000" dirty="0">
                <a:latin typeface="Times New Roman" panose="02020603050405020304" pitchFamily="18" charset="0"/>
                <a:cs typeface="Times New Roman" panose="02020603050405020304" pitchFamily="18" charset="0"/>
              </a:rPr>
              <a:t>All three revolute joints.</a:t>
            </a:r>
          </a:p>
          <a:p>
            <a:pPr lvl="1" algn="just"/>
            <a:r>
              <a:rPr lang="en-US" sz="2000" dirty="0">
                <a:latin typeface="Times New Roman" panose="02020603050405020304" pitchFamily="18" charset="0"/>
                <a:cs typeface="Times New Roman" panose="02020603050405020304" pitchFamily="18" charset="0"/>
              </a:rPr>
              <a:t>Best simulates a human arm.</a:t>
            </a:r>
          </a:p>
          <a:p>
            <a:pPr lvl="1" algn="just"/>
            <a:r>
              <a:rPr lang="en-US" sz="2000" dirty="0">
                <a:latin typeface="Times New Roman" panose="02020603050405020304" pitchFamily="18" charset="0"/>
                <a:cs typeface="Times New Roman" panose="02020603050405020304" pitchFamily="18" charset="0"/>
              </a:rPr>
              <a:t>RRR configuration.</a:t>
            </a:r>
          </a:p>
          <a:p>
            <a:pPr lvl="1" algn="just"/>
            <a:r>
              <a:rPr lang="en-US" sz="2000" dirty="0">
                <a:latin typeface="Times New Roman" panose="02020603050405020304" pitchFamily="18" charset="0"/>
                <a:cs typeface="Times New Roman" panose="02020603050405020304" pitchFamily="18" charset="0"/>
              </a:rPr>
              <a:t>Workspace is spherical.</a:t>
            </a:r>
          </a:p>
          <a:p>
            <a:pPr lvl="1" algn="just"/>
            <a:r>
              <a:rPr lang="en-US" sz="2000" dirty="0">
                <a:latin typeface="Times New Roman" panose="02020603050405020304" pitchFamily="18" charset="0"/>
                <a:cs typeface="Times New Roman" panose="02020603050405020304" pitchFamily="18" charset="0"/>
              </a:rPr>
              <a:t>It consists of 2 straight links corresponding to the human forearm and </a:t>
            </a:r>
            <a:r>
              <a:rPr lang="en-US" sz="2000" dirty="0" err="1">
                <a:latin typeface="Times New Roman" panose="02020603050405020304" pitchFamily="18" charset="0"/>
                <a:cs typeface="Times New Roman" panose="02020603050405020304" pitchFamily="18" charset="0"/>
              </a:rPr>
              <a:t>upperarm</a:t>
            </a:r>
            <a:r>
              <a:rPr lang="en-US" sz="2000" dirty="0">
                <a:latin typeface="Times New Roman" panose="02020603050405020304" pitchFamily="18" charset="0"/>
                <a:cs typeface="Times New Roman" panose="02020603050405020304" pitchFamily="18" charset="0"/>
              </a:rPr>
              <a:t> with 2 rotary joints corresponding to the elbow and shoulder joints. These 2 links are mounted on a vertical rotary table .</a:t>
            </a:r>
          </a:p>
          <a:p>
            <a:endParaRPr lang="en-US" dirty="0"/>
          </a:p>
        </p:txBody>
      </p:sp>
      <p:pic>
        <p:nvPicPr>
          <p:cNvPr id="4" name="Picture 3"/>
          <p:cNvPicPr>
            <a:picLocks noChangeAspect="1"/>
          </p:cNvPicPr>
          <p:nvPr/>
        </p:nvPicPr>
        <p:blipFill>
          <a:blip r:embed="rId2"/>
          <a:stretch>
            <a:fillRect/>
          </a:stretch>
        </p:blipFill>
        <p:spPr>
          <a:xfrm>
            <a:off x="4572000" y="1704975"/>
            <a:ext cx="3884055" cy="3095625"/>
          </a:xfrm>
          <a:prstGeom prst="rect">
            <a:avLst/>
          </a:prstGeom>
        </p:spPr>
      </p:pic>
      <p:sp>
        <p:nvSpPr>
          <p:cNvPr id="5" name="Rectangle 4"/>
          <p:cNvSpPr/>
          <p:nvPr/>
        </p:nvSpPr>
        <p:spPr>
          <a:xfrm>
            <a:off x="762000" y="5486400"/>
            <a:ext cx="7010400" cy="369332"/>
          </a:xfrm>
          <a:prstGeom prst="rect">
            <a:avLst/>
          </a:prstGeom>
        </p:spPr>
        <p:txBody>
          <a:bodyPr wrap="square">
            <a:spAutoFit/>
          </a:bodyPr>
          <a:lstStyle/>
          <a:p>
            <a:r>
              <a:rPr lang="en-US" dirty="0"/>
              <a:t>https://www.youtube.com/watch?v=n_H8frHgM4o</a:t>
            </a:r>
          </a:p>
        </p:txBody>
      </p:sp>
    </p:spTree>
    <p:extLst>
      <p:ext uri="{BB962C8B-B14F-4D97-AF65-F5344CB8AC3E}">
        <p14:creationId xmlns:p14="http://schemas.microsoft.com/office/powerpoint/2010/main" val="868826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736851" cy="362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63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667512"/>
          </a:xfrm>
        </p:spPr>
        <p:txBody>
          <a:bodyPr>
            <a:normAutofit fontScale="90000"/>
          </a:bodyPr>
          <a:lstStyle/>
          <a:p>
            <a:r>
              <a:rPr lang="en-US" sz="5400" b="1" dirty="0">
                <a:solidFill>
                  <a:srgbClr val="002060"/>
                </a:solidFill>
                <a:latin typeface="Times New Roman" panose="02020603050405020304" pitchFamily="18" charset="0"/>
                <a:cs typeface="Times New Roman" panose="02020603050405020304" pitchFamily="18" charset="0"/>
              </a:rPr>
              <a:t>Wrist configuration</a:t>
            </a:r>
            <a:endParaRPr lang="en-US" dirty="0"/>
          </a:p>
        </p:txBody>
      </p:sp>
      <p:sp>
        <p:nvSpPr>
          <p:cNvPr id="3" name="Content Placeholder 2"/>
          <p:cNvSpPr>
            <a:spLocks noGrp="1"/>
          </p:cNvSpPr>
          <p:nvPr>
            <p:ph idx="1"/>
          </p:nvPr>
        </p:nvSpPr>
        <p:spPr>
          <a:xfrm>
            <a:off x="381000" y="1524000"/>
            <a:ext cx="8458200" cy="2895600"/>
          </a:xfrm>
        </p:spPr>
        <p:txBody>
          <a:bodyPr>
            <a:normAutofit/>
          </a:bodyPr>
          <a:lstStyle/>
          <a:p>
            <a:r>
              <a:rPr lang="en-US" sz="2000" dirty="0">
                <a:latin typeface="Times New Roman" pitchFamily="18" charset="0"/>
                <a:cs typeface="Times New Roman" pitchFamily="18" charset="0"/>
              </a:rPr>
              <a:t>The wrist subassembly movements enable the manipulator to orient the end effector to perform the task properly .</a:t>
            </a:r>
          </a:p>
          <a:p>
            <a:r>
              <a:rPr lang="en-US" sz="2000" dirty="0">
                <a:latin typeface="Times New Roman" pitchFamily="18" charset="0"/>
                <a:cs typeface="Times New Roman" pitchFamily="18" charset="0"/>
              </a:rPr>
              <a:t>Requires only rotary joints since its sole purpose is to orient end effector.</a:t>
            </a:r>
          </a:p>
          <a:p>
            <a:r>
              <a:rPr lang="en-US" sz="2000" dirty="0">
                <a:latin typeface="Times New Roman" pitchFamily="18" charset="0"/>
                <a:cs typeface="Times New Roman" pitchFamily="18" charset="0"/>
              </a:rPr>
              <a:t>It permits rotation about three perpendicular axis </a:t>
            </a:r>
            <a:r>
              <a:rPr lang="en-US" sz="2000" dirty="0" err="1">
                <a:latin typeface="Times New Roman" pitchFamily="18" charset="0"/>
                <a:cs typeface="Times New Roman" pitchFamily="18" charset="0"/>
              </a:rPr>
              <a:t>ie</a:t>
            </a:r>
            <a:r>
              <a:rPr lang="en-US" sz="2000" dirty="0">
                <a:latin typeface="Times New Roman" pitchFamily="18" charset="0"/>
                <a:cs typeface="Times New Roman" pitchFamily="18" charset="0"/>
              </a:rPr>
              <a:t>.,</a:t>
            </a:r>
          </a:p>
          <a:p>
            <a:pPr marL="1314450" lvl="2" indent="-457200"/>
            <a:r>
              <a:rPr lang="en-US" sz="2000" dirty="0">
                <a:latin typeface="Times New Roman" pitchFamily="18" charset="0"/>
                <a:cs typeface="Times New Roman" pitchFamily="18" charset="0"/>
              </a:rPr>
              <a:t>Roll  (motion in a plane perpendicular to end of the arm)</a:t>
            </a:r>
          </a:p>
          <a:p>
            <a:pPr marL="1314450" lvl="2" indent="-457200"/>
            <a:r>
              <a:rPr lang="en-US" sz="2000" dirty="0">
                <a:latin typeface="Times New Roman" pitchFamily="18" charset="0"/>
                <a:cs typeface="Times New Roman" pitchFamily="18" charset="0"/>
              </a:rPr>
              <a:t>Pitch (motion in a vertical plane passing through the end arm)</a:t>
            </a:r>
          </a:p>
          <a:p>
            <a:pPr marL="1314450" lvl="2" indent="-457200"/>
            <a:r>
              <a:rPr lang="en-US" sz="2000" dirty="0">
                <a:latin typeface="Times New Roman" pitchFamily="18" charset="0"/>
                <a:cs typeface="Times New Roman" pitchFamily="18" charset="0"/>
              </a:rPr>
              <a:t>Yaw (motion in a horizontal plane passing through the end arm)</a:t>
            </a:r>
          </a:p>
          <a:p>
            <a:endParaRPr lang="en-US"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990600" y="4419600"/>
            <a:ext cx="7480709" cy="1939443"/>
          </a:xfrm>
          <a:prstGeom prst="rect">
            <a:avLst/>
          </a:prstGeom>
        </p:spPr>
      </p:pic>
    </p:spTree>
    <p:extLst>
      <p:ext uri="{BB962C8B-B14F-4D97-AF65-F5344CB8AC3E}">
        <p14:creationId xmlns:p14="http://schemas.microsoft.com/office/powerpoint/2010/main" val="289107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3600" b="1" dirty="0">
                <a:solidFill>
                  <a:srgbClr val="002060"/>
                </a:solidFill>
                <a:latin typeface="Times New Roman" panose="02020603050405020304" pitchFamily="18" charset="0"/>
                <a:cs typeface="Times New Roman" panose="02020603050405020304" pitchFamily="18" charset="0"/>
              </a:rPr>
              <a:t>Robot considerations for an application</a:t>
            </a:r>
            <a:endParaRPr lang="en-US" sz="3200" dirty="0"/>
          </a:p>
        </p:txBody>
      </p:sp>
      <p:sp>
        <p:nvSpPr>
          <p:cNvPr id="3" name="Content Placeholder 2"/>
          <p:cNvSpPr>
            <a:spLocks noGrp="1"/>
          </p:cNvSpPr>
          <p:nvPr>
            <p:ph idx="1"/>
          </p:nvPr>
        </p:nvSpPr>
        <p:spPr>
          <a:xfrm>
            <a:off x="457200" y="1371600"/>
            <a:ext cx="8229600" cy="4953000"/>
          </a:xfrm>
        </p:spPr>
        <p:txBody>
          <a:bodyPr/>
          <a:lstStyle/>
          <a:p>
            <a:pPr marL="0" indent="0">
              <a:buNone/>
            </a:pPr>
            <a:r>
              <a:rPr lang="en-US" sz="3200" dirty="0">
                <a:solidFill>
                  <a:srgbClr val="FF0000"/>
                </a:solidFill>
                <a:cs typeface="Times New Roman" panose="02020603050405020304" pitchFamily="18" charset="0"/>
              </a:rPr>
              <a:t>Number of axes</a:t>
            </a:r>
          </a:p>
          <a:p>
            <a:r>
              <a:rPr lang="en-US" sz="2400" dirty="0">
                <a:cs typeface="Times New Roman" panose="02020603050405020304" pitchFamily="18" charset="0"/>
              </a:rPr>
              <a:t>An axis, in a robotics context, can be interpreted as a degree of freedom (DOF).</a:t>
            </a:r>
          </a:p>
          <a:p>
            <a:r>
              <a:rPr lang="en-US" sz="2400" dirty="0">
                <a:cs typeface="Times New Roman" panose="02020603050405020304" pitchFamily="18" charset="0"/>
              </a:rPr>
              <a:t>If a robot has 3 degrees of freedom it can maneuver the X-Y-Z axes. However, it cannot tilt or turn. </a:t>
            </a:r>
          </a:p>
          <a:p>
            <a:r>
              <a:rPr lang="en-US" sz="2400" dirty="0">
                <a:cs typeface="Times New Roman" panose="02020603050405020304" pitchFamily="18" charset="0"/>
              </a:rPr>
              <a:t>When you increase the number of axes (DOF) on a robot, you can access more space than with a robot that has a lower number of axes. </a:t>
            </a:r>
          </a:p>
          <a:p>
            <a:r>
              <a:rPr lang="en-US" sz="2400" dirty="0">
                <a:cs typeface="Times New Roman" panose="02020603050405020304" pitchFamily="18" charset="0"/>
              </a:rPr>
              <a:t>One way to identify the number of DOF of a robot is to simply count its motors. </a:t>
            </a:r>
          </a:p>
          <a:p>
            <a:endParaRPr lang="en-US" dirty="0"/>
          </a:p>
        </p:txBody>
      </p:sp>
    </p:spTree>
    <p:extLst>
      <p:ext uri="{BB962C8B-B14F-4D97-AF65-F5344CB8AC3E}">
        <p14:creationId xmlns:p14="http://schemas.microsoft.com/office/powerpoint/2010/main" val="4125242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153400" cy="5486400"/>
          </a:xfrm>
        </p:spPr>
        <p:txBody>
          <a:bodyPr>
            <a:normAutofit/>
          </a:bodyPr>
          <a:lstStyle/>
          <a:p>
            <a:pPr marL="0" indent="0">
              <a:buNone/>
            </a:pPr>
            <a:r>
              <a:rPr lang="en-US" sz="3200" dirty="0">
                <a:solidFill>
                  <a:srgbClr val="FF0000"/>
                </a:solidFill>
                <a:cs typeface="Times New Roman" panose="02020603050405020304" pitchFamily="18" charset="0"/>
              </a:rPr>
              <a:t>Work volume</a:t>
            </a:r>
          </a:p>
          <a:p>
            <a:r>
              <a:rPr lang="en-US" sz="2400" dirty="0">
                <a:cs typeface="Times New Roman" panose="02020603050405020304" pitchFamily="18" charset="0"/>
              </a:rPr>
              <a:t>The  work  volume  (work  envelope)  of  the  manipulator  is  defined  as  the envelope or space within which the robot can manipulate the end of its wrist.</a:t>
            </a:r>
            <a:r>
              <a:rPr lang="en-US" sz="2000" dirty="0">
                <a:cs typeface="Times New Roman" panose="02020603050405020304" pitchFamily="18" charset="0"/>
              </a:rPr>
              <a:t> </a:t>
            </a:r>
          </a:p>
          <a:p>
            <a:r>
              <a:rPr lang="en-US" sz="2000" dirty="0">
                <a:cs typeface="Times New Roman" panose="02020603050405020304" pitchFamily="18" charset="0"/>
              </a:rPr>
              <a:t>Work volume is determined by:</a:t>
            </a:r>
          </a:p>
          <a:p>
            <a:pPr lvl="1"/>
            <a:r>
              <a:rPr lang="en-US" sz="2000" dirty="0">
                <a:cs typeface="Times New Roman" panose="02020603050405020304" pitchFamily="18" charset="0"/>
              </a:rPr>
              <a:t>The number and types of joints in the manipulator (body-and-arm and wrist), </a:t>
            </a:r>
          </a:p>
          <a:p>
            <a:pPr lvl="1"/>
            <a:r>
              <a:rPr lang="en-US" sz="2000" dirty="0">
                <a:cs typeface="Times New Roman" panose="02020603050405020304" pitchFamily="18" charset="0"/>
              </a:rPr>
              <a:t>the ranges of the various joints,</a:t>
            </a:r>
          </a:p>
          <a:p>
            <a:pPr lvl="1"/>
            <a:r>
              <a:rPr lang="en-US" sz="2000" dirty="0">
                <a:cs typeface="Times New Roman" panose="02020603050405020304" pitchFamily="18" charset="0"/>
              </a:rPr>
              <a:t>the physical sizes of the links •</a:t>
            </a:r>
          </a:p>
          <a:p>
            <a:r>
              <a:rPr lang="en-US" sz="2000" dirty="0">
                <a:cs typeface="Times New Roman" panose="02020603050405020304" pitchFamily="18" charset="0"/>
              </a:rPr>
              <a:t>The shape of the work volume depends largely on the robot’s configuration</a:t>
            </a:r>
          </a:p>
          <a:p>
            <a:endParaRPr lang="en-US" sz="2800" dirty="0">
              <a:cs typeface="Times New Roman" panose="02020603050405020304" pitchFamily="18" charset="0"/>
            </a:endParaRPr>
          </a:p>
          <a:p>
            <a:endParaRPr lang="en-US" dirty="0"/>
          </a:p>
        </p:txBody>
      </p:sp>
    </p:spTree>
    <p:extLst>
      <p:ext uri="{BB962C8B-B14F-4D97-AF65-F5344CB8AC3E}">
        <p14:creationId xmlns:p14="http://schemas.microsoft.com/office/powerpoint/2010/main" val="2444144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14400"/>
            <a:ext cx="8229600" cy="515112"/>
          </a:xfrm>
        </p:spPr>
        <p:txBody>
          <a:bodyPr>
            <a:noAutofit/>
          </a:bodyPr>
          <a:lstStyle/>
          <a:p>
            <a:r>
              <a:rPr lang="en-US" sz="3600" dirty="0">
                <a:solidFill>
                  <a:srgbClr val="FF0000"/>
                </a:solidFill>
                <a:cs typeface="Times New Roman" panose="02020603050405020304" pitchFamily="18" charset="0"/>
              </a:rPr>
              <a:t>Capacity &amp; Speed</a:t>
            </a:r>
            <a:br>
              <a:rPr lang="en-US" sz="3600" dirty="0">
                <a:solidFill>
                  <a:srgbClr val="FF0000"/>
                </a:solidFill>
                <a:cs typeface="Times New Roman" panose="02020603050405020304" pitchFamily="18" charset="0"/>
              </a:rPr>
            </a:br>
            <a:endParaRPr lang="en-US" sz="3200" dirty="0"/>
          </a:p>
        </p:txBody>
      </p:sp>
      <p:sp>
        <p:nvSpPr>
          <p:cNvPr id="3" name="Content Placeholder 2"/>
          <p:cNvSpPr>
            <a:spLocks noGrp="1"/>
          </p:cNvSpPr>
          <p:nvPr>
            <p:ph idx="1"/>
          </p:nvPr>
        </p:nvSpPr>
        <p:spPr>
          <a:xfrm>
            <a:off x="381000" y="1143000"/>
            <a:ext cx="8305800" cy="5181600"/>
          </a:xfrm>
        </p:spPr>
        <p:txBody>
          <a:bodyPr>
            <a:noAutofit/>
          </a:bodyPr>
          <a:lstStyle/>
          <a:p>
            <a:r>
              <a:rPr lang="en-US" sz="2400" dirty="0">
                <a:cs typeface="Times New Roman" panose="02020603050405020304" pitchFamily="18" charset="0"/>
              </a:rPr>
              <a:t>Speed in robotic terms refers to the absolute velocity of the manipulator at its end-of-arm. </a:t>
            </a:r>
          </a:p>
          <a:p>
            <a:r>
              <a:rPr lang="en-US" sz="2400" dirty="0">
                <a:cs typeface="Times New Roman" panose="02020603050405020304" pitchFamily="18" charset="0"/>
              </a:rPr>
              <a:t>Sometimes process itself limits the speed of robots movement, for example the quality of weld may degrade with higher speed of operation.</a:t>
            </a:r>
          </a:p>
          <a:p>
            <a:r>
              <a:rPr lang="en-US" sz="2400" dirty="0">
                <a:cs typeface="Times New Roman" panose="02020603050405020304" pitchFamily="18" charset="0"/>
              </a:rPr>
              <a:t>Each axis moves at a different speed. They are listed as degrees traveled per second. </a:t>
            </a:r>
          </a:p>
          <a:p>
            <a:r>
              <a:rPr lang="en-US" sz="2400" dirty="0">
                <a:cs typeface="Times New Roman" panose="02020603050405020304" pitchFamily="18" charset="0"/>
              </a:rPr>
              <a:t>The load carrying capacity is mainly determined by various factors: robot’s size, type of drive systems,.</a:t>
            </a:r>
          </a:p>
          <a:p>
            <a:r>
              <a:rPr lang="en-US" sz="2400" dirty="0">
                <a:cs typeface="Times New Roman" panose="02020603050405020304" pitchFamily="18" charset="0"/>
              </a:rPr>
              <a:t>Load capacity range from a few grams to tons.</a:t>
            </a:r>
          </a:p>
          <a:p>
            <a:r>
              <a:rPr lang="en-US" sz="2400" dirty="0">
                <a:cs typeface="Times New Roman" panose="02020603050405020304" pitchFamily="18" charset="0"/>
              </a:rPr>
              <a:t>The specification provided by manipulator manufacturer is actually the gross weight capacity that can be put at the robotic wrist.</a:t>
            </a:r>
          </a:p>
          <a:p>
            <a:endParaRPr lang="en-US" sz="2000" dirty="0"/>
          </a:p>
        </p:txBody>
      </p:sp>
    </p:spTree>
    <p:extLst>
      <p:ext uri="{BB962C8B-B14F-4D97-AF65-F5344CB8AC3E}">
        <p14:creationId xmlns:p14="http://schemas.microsoft.com/office/powerpoint/2010/main" val="3987269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8077200" cy="515112"/>
          </a:xfrm>
        </p:spPr>
        <p:txBody>
          <a:bodyPr>
            <a:noAutofit/>
          </a:bodyPr>
          <a:lstStyle/>
          <a:p>
            <a:r>
              <a:rPr lang="en-US" sz="3600" b="1" dirty="0">
                <a:solidFill>
                  <a:srgbClr val="FF0000"/>
                </a:solidFill>
                <a:cs typeface="Times New Roman" panose="02020603050405020304" pitchFamily="18" charset="0"/>
              </a:rPr>
              <a:t>Stroke &amp; Reach</a:t>
            </a:r>
            <a:br>
              <a:rPr lang="en-US" sz="3600" b="1" dirty="0">
                <a:solidFill>
                  <a:srgbClr val="FF0000"/>
                </a:solidFill>
                <a:cs typeface="Times New Roman" panose="02020603050405020304" pitchFamily="18" charset="0"/>
              </a:rPr>
            </a:br>
            <a:endParaRPr lang="en-US" sz="3200" b="1" dirty="0"/>
          </a:p>
        </p:txBody>
      </p:sp>
      <p:sp>
        <p:nvSpPr>
          <p:cNvPr id="3" name="Content Placeholder 2"/>
          <p:cNvSpPr>
            <a:spLocks noGrp="1"/>
          </p:cNvSpPr>
          <p:nvPr>
            <p:ph idx="1"/>
          </p:nvPr>
        </p:nvSpPr>
        <p:spPr>
          <a:xfrm>
            <a:off x="381000" y="1143000"/>
            <a:ext cx="8305800" cy="4876800"/>
          </a:xfrm>
        </p:spPr>
        <p:txBody>
          <a:bodyPr>
            <a:normAutofit/>
          </a:bodyPr>
          <a:lstStyle/>
          <a:p>
            <a:r>
              <a:rPr lang="en-US" sz="2000" dirty="0">
                <a:cs typeface="Times New Roman" panose="02020603050405020304" pitchFamily="18" charset="0"/>
              </a:rPr>
              <a:t>Reach and stroke of the robot are the measure of the work volume of the robot.</a:t>
            </a:r>
          </a:p>
          <a:p>
            <a:r>
              <a:rPr lang="en-US" sz="2000" dirty="0">
                <a:cs typeface="Times New Roman" panose="02020603050405020304" pitchFamily="18" charset="0"/>
              </a:rPr>
              <a:t>The horizontal reach: it is the maximum radial distance at which the robotic wrist can be positioned away from the vertical axis about which the robot rotates, or the base of the robot.</a:t>
            </a:r>
          </a:p>
          <a:p>
            <a:r>
              <a:rPr lang="en-US" sz="2000" dirty="0">
                <a:cs typeface="Times New Roman" panose="02020603050405020304" pitchFamily="18" charset="0"/>
              </a:rPr>
              <a:t>The horizontal stroke: it is the total radial distance the wrist can move.</a:t>
            </a:r>
          </a:p>
          <a:p>
            <a:r>
              <a:rPr lang="en-US" sz="2000" dirty="0">
                <a:cs typeface="Times New Roman" panose="02020603050405020304" pitchFamily="18" charset="0"/>
              </a:rPr>
              <a:t>There is always a certain minimum distance the robot’s wrist will remain away from the base axis</a:t>
            </a:r>
            <a:r>
              <a:rPr lang="en-US" sz="2400" dirty="0">
                <a:cs typeface="Times New Roman" panose="02020603050405020304" pitchFamily="18" charset="0"/>
              </a:rPr>
              <a:t>.</a:t>
            </a:r>
          </a:p>
          <a:p>
            <a:r>
              <a:rPr lang="en-US" sz="2000" dirty="0">
                <a:cs typeface="Times New Roman" panose="02020603050405020304" pitchFamily="18" charset="0"/>
              </a:rPr>
              <a:t>The vertical reach: is the maximum vertical distance above the working surface that can be reached by the robot’s wrist.</a:t>
            </a:r>
          </a:p>
          <a:p>
            <a:r>
              <a:rPr lang="en-US" sz="2000" dirty="0">
                <a:cs typeface="Times New Roman" panose="02020603050405020304" pitchFamily="18" charset="0"/>
              </a:rPr>
              <a:t>The vertical stroke: is the total vertical distance that the wrist can move</a:t>
            </a:r>
            <a:endParaRPr lang="en-US" sz="2000" dirty="0"/>
          </a:p>
        </p:txBody>
      </p:sp>
    </p:spTree>
    <p:extLst>
      <p:ext uri="{BB962C8B-B14F-4D97-AF65-F5344CB8AC3E}">
        <p14:creationId xmlns:p14="http://schemas.microsoft.com/office/powerpoint/2010/main" val="2031244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953000"/>
          </a:xfrm>
        </p:spPr>
        <p:txBody>
          <a:bodyPr/>
          <a:lstStyle/>
          <a:p>
            <a:r>
              <a:rPr lang="en-US" sz="2000" dirty="0">
                <a:cs typeface="Times New Roman" panose="02020603050405020304" pitchFamily="18" charset="0"/>
              </a:rPr>
              <a:t>Thus, the horizontal stroke is always less than equal to the horizontal reach.</a:t>
            </a:r>
          </a:p>
          <a:p>
            <a:r>
              <a:rPr lang="en-US" sz="2000" dirty="0">
                <a:cs typeface="Times New Roman" panose="02020603050405020304" pitchFamily="18" charset="0"/>
              </a:rPr>
              <a:t>For a cylindrical coordinate robot the horizontal reach is the outer cylinder of the workspace</a:t>
            </a:r>
          </a:p>
          <a:p>
            <a:endParaRPr lang="en-US" dirty="0"/>
          </a:p>
        </p:txBody>
      </p:sp>
      <p:pic>
        <p:nvPicPr>
          <p:cNvPr id="4" name="Picture 3"/>
          <p:cNvPicPr>
            <a:picLocks noChangeAspect="1"/>
          </p:cNvPicPr>
          <p:nvPr/>
        </p:nvPicPr>
        <p:blipFill>
          <a:blip r:embed="rId2"/>
          <a:stretch>
            <a:fillRect/>
          </a:stretch>
        </p:blipFill>
        <p:spPr>
          <a:xfrm>
            <a:off x="2667000" y="2743200"/>
            <a:ext cx="5348698" cy="3278913"/>
          </a:xfrm>
          <a:prstGeom prst="rect">
            <a:avLst/>
          </a:prstGeom>
        </p:spPr>
      </p:pic>
      <p:sp>
        <p:nvSpPr>
          <p:cNvPr id="5" name="Title 1"/>
          <p:cNvSpPr>
            <a:spLocks noGrp="1"/>
          </p:cNvSpPr>
          <p:nvPr>
            <p:ph type="title"/>
          </p:nvPr>
        </p:nvSpPr>
        <p:spPr>
          <a:xfrm>
            <a:off x="609600" y="914400"/>
            <a:ext cx="8077200" cy="515112"/>
          </a:xfrm>
        </p:spPr>
        <p:txBody>
          <a:bodyPr>
            <a:noAutofit/>
          </a:bodyPr>
          <a:lstStyle/>
          <a:p>
            <a:r>
              <a:rPr lang="en-US" sz="3600" b="1" dirty="0">
                <a:solidFill>
                  <a:srgbClr val="FF0000"/>
                </a:solidFill>
                <a:cs typeface="Times New Roman" panose="02020603050405020304" pitchFamily="18" charset="0"/>
              </a:rPr>
              <a:t>Stroke &amp; Reach</a:t>
            </a:r>
            <a:br>
              <a:rPr lang="en-US" sz="3600" b="1" dirty="0">
                <a:solidFill>
                  <a:srgbClr val="FF0000"/>
                </a:solidFill>
                <a:cs typeface="Times New Roman" panose="02020603050405020304" pitchFamily="18" charset="0"/>
              </a:rPr>
            </a:br>
            <a:endParaRPr lang="en-US" sz="3200" b="1" dirty="0"/>
          </a:p>
        </p:txBody>
      </p:sp>
    </p:spTree>
    <p:extLst>
      <p:ext uri="{BB962C8B-B14F-4D97-AF65-F5344CB8AC3E}">
        <p14:creationId xmlns:p14="http://schemas.microsoft.com/office/powerpoint/2010/main" val="635786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305800" cy="667512"/>
          </a:xfrm>
        </p:spPr>
        <p:txBody>
          <a:bodyPr>
            <a:normAutofit fontScale="90000"/>
          </a:bodyPr>
          <a:lstStyle/>
          <a:p>
            <a:br>
              <a:rPr lang="en-US" sz="4400" b="1" dirty="0">
                <a:solidFill>
                  <a:srgbClr val="FF0000"/>
                </a:solidFill>
                <a:cs typeface="Times New Roman" panose="02020603050405020304" pitchFamily="18" charset="0"/>
              </a:rPr>
            </a:br>
            <a:br>
              <a:rPr lang="en-US" sz="4400" b="1" dirty="0">
                <a:solidFill>
                  <a:srgbClr val="FF0000"/>
                </a:solidFill>
                <a:cs typeface="Times New Roman" panose="02020603050405020304" pitchFamily="18" charset="0"/>
              </a:rPr>
            </a:br>
            <a:r>
              <a:rPr lang="en-US" sz="4400" b="1" dirty="0">
                <a:solidFill>
                  <a:srgbClr val="FF0000"/>
                </a:solidFill>
                <a:cs typeface="Times New Roman" panose="02020603050405020304" pitchFamily="18" charset="0"/>
              </a:rPr>
              <a:t>Repeatability, Precision and Accuracy</a:t>
            </a:r>
            <a:br>
              <a:rPr lang="en-US" sz="5400" dirty="0">
                <a:solidFill>
                  <a:srgbClr val="FF0000"/>
                </a:solidFill>
                <a:cs typeface="Times New Roman" panose="02020603050405020304" pitchFamily="18" charset="0"/>
              </a:rPr>
            </a:br>
            <a:endParaRPr lang="en-US" dirty="0"/>
          </a:p>
        </p:txBody>
      </p:sp>
      <p:sp>
        <p:nvSpPr>
          <p:cNvPr id="3" name="Content Placeholder 2"/>
          <p:cNvSpPr>
            <a:spLocks noGrp="1"/>
          </p:cNvSpPr>
          <p:nvPr>
            <p:ph idx="1"/>
          </p:nvPr>
        </p:nvSpPr>
        <p:spPr>
          <a:xfrm>
            <a:off x="533400" y="1524000"/>
            <a:ext cx="8229600" cy="4389120"/>
          </a:xfrm>
        </p:spPr>
        <p:txBody>
          <a:bodyPr>
            <a:normAutofit fontScale="85000" lnSpcReduction="20000"/>
          </a:bodyPr>
          <a:lstStyle/>
          <a:p>
            <a:r>
              <a:rPr lang="en-US" sz="2800" dirty="0">
                <a:cs typeface="Times New Roman" panose="02020603050405020304" pitchFamily="18" charset="0"/>
              </a:rPr>
              <a:t>Repeatability is a measure of the difference in the values between two successive measurements at the same conditions. </a:t>
            </a:r>
          </a:p>
          <a:p>
            <a:r>
              <a:rPr lang="en-US" sz="2800" dirty="0">
                <a:cs typeface="Times New Roman" panose="02020603050405020304" pitchFamily="18" charset="0"/>
              </a:rPr>
              <a:t>The repeatability of a robot might be defined as its ability to achieve repetition of the same task. </a:t>
            </a:r>
          </a:p>
          <a:p>
            <a:r>
              <a:rPr lang="en-US" sz="2800" dirty="0">
                <a:cs typeface="Times New Roman" panose="02020603050405020304" pitchFamily="18" charset="0"/>
              </a:rPr>
              <a:t>Accuracy is a measure of the difference between the measured and actual values. </a:t>
            </a:r>
          </a:p>
          <a:p>
            <a:r>
              <a:rPr lang="en-US" sz="2800" dirty="0">
                <a:cs typeface="Times New Roman" panose="02020603050405020304" pitchFamily="18" charset="0"/>
              </a:rPr>
              <a:t>Accuracy is the difference (i.e. the error) between the requested task and the obtained task (i.e. the task actually achieved by the robot).</a:t>
            </a:r>
          </a:p>
          <a:p>
            <a:r>
              <a:rPr lang="en-US" sz="2800" dirty="0">
                <a:cs typeface="Times New Roman" panose="02020603050405020304" pitchFamily="18" charset="0"/>
              </a:rPr>
              <a:t>Precision is the closeness of agreement between independent measurements of a quality under the same conditions without any reference to the true value.</a:t>
            </a:r>
          </a:p>
          <a:p>
            <a:endParaRPr lang="en-US" dirty="0"/>
          </a:p>
        </p:txBody>
      </p:sp>
    </p:spTree>
    <p:extLst>
      <p:ext uri="{BB962C8B-B14F-4D97-AF65-F5344CB8AC3E}">
        <p14:creationId xmlns:p14="http://schemas.microsoft.com/office/powerpoint/2010/main" val="29457427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2"/>
          <p:cNvSpPr>
            <a:spLocks noGrp="1"/>
          </p:cNvSpPr>
          <p:nvPr>
            <p:ph idx="1"/>
          </p:nvPr>
        </p:nvSpPr>
        <p:spPr>
          <a:xfrm>
            <a:off x="457200" y="1935480"/>
            <a:ext cx="3048000" cy="3931920"/>
          </a:xfrm>
        </p:spPr>
        <p:txBody>
          <a:bodyPr>
            <a:normAutofit/>
          </a:bodyPr>
          <a:lstStyle/>
          <a:p>
            <a:pPr marL="0" indent="0">
              <a:buNone/>
            </a:pPr>
            <a:r>
              <a:rPr lang="en-US" sz="2200" dirty="0">
                <a:cs typeface="Times New Roman" panose="02020603050405020304" pitchFamily="18" charset="0"/>
              </a:rPr>
              <a:t>Repeatability is getting the same accuracy and precision every time as long as conditions remains constant.</a:t>
            </a:r>
          </a:p>
        </p:txBody>
      </p:sp>
      <p:pic>
        <p:nvPicPr>
          <p:cNvPr id="5" name="Picture 4"/>
          <p:cNvPicPr>
            <a:picLocks noChangeAspect="1"/>
          </p:cNvPicPr>
          <p:nvPr/>
        </p:nvPicPr>
        <p:blipFill>
          <a:blip r:embed="rId2"/>
          <a:stretch>
            <a:fillRect/>
          </a:stretch>
        </p:blipFill>
        <p:spPr>
          <a:xfrm>
            <a:off x="3733800" y="838200"/>
            <a:ext cx="4627605" cy="5515876"/>
          </a:xfrm>
          <a:prstGeom prst="rect">
            <a:avLst/>
          </a:prstGeom>
        </p:spPr>
      </p:pic>
    </p:spTree>
    <p:extLst>
      <p:ext uri="{BB962C8B-B14F-4D97-AF65-F5344CB8AC3E}">
        <p14:creationId xmlns:p14="http://schemas.microsoft.com/office/powerpoint/2010/main" val="3930334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rgbClr val="002060"/>
                </a:solidFill>
                <a:latin typeface="Times New Roman" panose="02020603050405020304" pitchFamily="18" charset="0"/>
                <a:cs typeface="Times New Roman" panose="02020603050405020304" pitchFamily="18" charset="0"/>
              </a:rPr>
              <a:t>Point to point control &amp;  Continuous path control</a:t>
            </a:r>
            <a:endParaRPr lang="en-US" sz="3600" dirty="0"/>
          </a:p>
        </p:txBody>
      </p:sp>
      <p:sp>
        <p:nvSpPr>
          <p:cNvPr id="3" name="Content Placeholder 2"/>
          <p:cNvSpPr>
            <a:spLocks noGrp="1"/>
          </p:cNvSpPr>
          <p:nvPr>
            <p:ph idx="1"/>
          </p:nvPr>
        </p:nvSpPr>
        <p:spPr/>
        <p:txBody>
          <a:bodyPr>
            <a:normAutofit fontScale="77500" lnSpcReduction="20000"/>
          </a:bodyPr>
          <a:lstStyle/>
          <a:p>
            <a:r>
              <a:rPr lang="en-US" sz="2800" dirty="0">
                <a:cs typeface="Times New Roman" panose="02020603050405020304" pitchFamily="18" charset="0"/>
              </a:rPr>
              <a:t>Irrespective of the type of joint-space or Cartesian-space motion planning. We have two types of trajectories , point-to-point and continuous</a:t>
            </a:r>
          </a:p>
          <a:p>
            <a:r>
              <a:rPr lang="en-US" sz="2800" dirty="0">
                <a:cs typeface="Times New Roman" panose="02020603050405020304" pitchFamily="18" charset="0"/>
              </a:rPr>
              <a:t>The point-to-point is applicable for pick-and-place operations, whereas the continuous is more applicable for applications like welding, etc.</a:t>
            </a:r>
          </a:p>
          <a:p>
            <a:r>
              <a:rPr lang="en-US" sz="2800" dirty="0">
                <a:cs typeface="Times New Roman" panose="02020603050405020304" pitchFamily="18" charset="0"/>
              </a:rPr>
              <a:t>In the Point-To-Point (PTP) motion of a robot, it has to move from an initial to a final joint configuration in a given time </a:t>
            </a:r>
            <a:r>
              <a:rPr lang="en-US" sz="2800" dirty="0" err="1">
                <a:cs typeface="Times New Roman" panose="02020603050405020304" pitchFamily="18" charset="0"/>
              </a:rPr>
              <a:t>t</a:t>
            </a:r>
            <a:r>
              <a:rPr lang="en-US" sz="2800" baseline="-25000" dirty="0" err="1">
                <a:cs typeface="Times New Roman" panose="02020603050405020304" pitchFamily="18" charset="0"/>
              </a:rPr>
              <a:t>f</a:t>
            </a:r>
            <a:r>
              <a:rPr lang="en-US" sz="2800" dirty="0">
                <a:cs typeface="Times New Roman" panose="02020603050405020304" pitchFamily="18" charset="0"/>
              </a:rPr>
              <a:t>. Here, the actual end-effector trajectory is not important. </a:t>
            </a:r>
            <a:r>
              <a:rPr lang="en-US" sz="2400" dirty="0"/>
              <a:t>The locations are recorded in the control memory.</a:t>
            </a:r>
            <a:endParaRPr lang="en-US" sz="2800" dirty="0">
              <a:cs typeface="Times New Roman" panose="02020603050405020304" pitchFamily="18" charset="0"/>
            </a:endParaRPr>
          </a:p>
          <a:p>
            <a:r>
              <a:rPr lang="en-US" sz="2800" dirty="0">
                <a:cs typeface="Times New Roman" panose="02020603050405020304" pitchFamily="18" charset="0"/>
              </a:rPr>
              <a:t>The motion-planning algorithm should generate a trajectory which may be capable of optimizing some performance criteria when each joint is moved from one position to another.</a:t>
            </a:r>
          </a:p>
          <a:p>
            <a:endParaRPr lang="en-US" dirty="0"/>
          </a:p>
        </p:txBody>
      </p:sp>
    </p:spTree>
    <p:extLst>
      <p:ext uri="{BB962C8B-B14F-4D97-AF65-F5344CB8AC3E}">
        <p14:creationId xmlns:p14="http://schemas.microsoft.com/office/powerpoint/2010/main" val="517066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solidFill>
                  <a:srgbClr val="002060"/>
                </a:solidFill>
                <a:latin typeface="Times New Roman" panose="02020603050405020304" pitchFamily="18" charset="0"/>
                <a:cs typeface="Times New Roman" panose="02020603050405020304" pitchFamily="18" charset="0"/>
              </a:rPr>
              <a:t>Continuous path control</a:t>
            </a:r>
            <a:endParaRPr lang="en-US" dirty="0"/>
          </a:p>
        </p:txBody>
      </p:sp>
      <p:sp>
        <p:nvSpPr>
          <p:cNvPr id="3" name="Content Placeholder 2"/>
          <p:cNvSpPr>
            <a:spLocks noGrp="1"/>
          </p:cNvSpPr>
          <p:nvPr>
            <p:ph idx="1"/>
          </p:nvPr>
        </p:nvSpPr>
        <p:spPr/>
        <p:txBody>
          <a:bodyPr>
            <a:normAutofit lnSpcReduction="10000"/>
          </a:bodyPr>
          <a:lstStyle/>
          <a:p>
            <a:r>
              <a:rPr lang="en-US" dirty="0"/>
              <a:t>The CP robot is capable of performing movements along the controlled path. With CP from one control, the robot can stop at any specified point along the controlled path.</a:t>
            </a:r>
          </a:p>
          <a:p>
            <a:r>
              <a:rPr lang="en-US" dirty="0"/>
              <a:t>All the points along the path must be stored explicitly in the robot's control memory. Applications Straight-line motion is the simplest example for this type of robot.</a:t>
            </a:r>
          </a:p>
          <a:p>
            <a:r>
              <a:rPr lang="en-US" dirty="0"/>
              <a:t>Some continuous-path controlled robots also have the capability to follow a smooth curve path that has been defined by the programmer.</a:t>
            </a:r>
          </a:p>
          <a:p>
            <a:endParaRPr lang="en-US" dirty="0"/>
          </a:p>
        </p:txBody>
      </p:sp>
    </p:spTree>
    <p:extLst>
      <p:ext uri="{BB962C8B-B14F-4D97-AF65-F5344CB8AC3E}">
        <p14:creationId xmlns:p14="http://schemas.microsoft.com/office/powerpoint/2010/main" val="532671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Definitions- Robots</a:t>
            </a:r>
          </a:p>
        </p:txBody>
      </p:sp>
      <p:sp>
        <p:nvSpPr>
          <p:cNvPr id="3" name="Content Placeholder 2"/>
          <p:cNvSpPr>
            <a:spLocks noGrp="1"/>
          </p:cNvSpPr>
          <p:nvPr>
            <p:ph idx="1"/>
          </p:nvPr>
        </p:nvSpPr>
        <p:spPr>
          <a:xfrm>
            <a:off x="304800" y="1447800"/>
            <a:ext cx="8382000" cy="4876800"/>
          </a:xfrm>
        </p:spPr>
        <p:txBody>
          <a:bodyPr>
            <a:normAutofit lnSpcReduction="10000"/>
          </a:bodyPr>
          <a:lstStyle/>
          <a:p>
            <a:pPr algn="just"/>
            <a:r>
              <a:rPr lang="en-US" b="1" dirty="0">
                <a:latin typeface="Times New Roman" pitchFamily="18" charset="0"/>
                <a:cs typeface="Times New Roman" pitchFamily="18" charset="0"/>
              </a:rPr>
              <a:t>According to Oxford English Dictionary </a:t>
            </a:r>
            <a:r>
              <a:rPr lang="en-US" dirty="0">
                <a:latin typeface="Times New Roman" pitchFamily="18" charset="0"/>
                <a:cs typeface="Times New Roman" pitchFamily="18" charset="0"/>
              </a:rPr>
              <a:t>A Machine capable of carrying out a complex series of actions automatically especially one programmable by a computer.</a:t>
            </a:r>
          </a:p>
          <a:p>
            <a:pPr algn="just"/>
            <a:r>
              <a:rPr lang="en-US" b="1" dirty="0">
                <a:latin typeface="Times New Roman" pitchFamily="18" charset="0"/>
                <a:cs typeface="Times New Roman" pitchFamily="18" charset="0"/>
              </a:rPr>
              <a:t>According to ISO</a:t>
            </a:r>
            <a:r>
              <a:rPr lang="en-US" dirty="0">
                <a:latin typeface="Times New Roman" pitchFamily="18" charset="0"/>
                <a:cs typeface="Times New Roman" pitchFamily="18" charset="0"/>
              </a:rPr>
              <a:t>: An automatically controlled, reprogrammable, multipurpose manipulator programmable in 3 or more axis, which can either be fixed in place or mobile for use in industrial automation application.</a:t>
            </a:r>
          </a:p>
          <a:p>
            <a:pPr algn="just"/>
            <a:r>
              <a:rPr lang="en-US" dirty="0">
                <a:latin typeface="Times New Roman" pitchFamily="18" charset="0"/>
                <a:cs typeface="Times New Roman" pitchFamily="18" charset="0"/>
              </a:rPr>
              <a:t>Robots may be constructed on the lines of human form, but most robots are machines designed to perform a task with no regard to their aesthetics.</a:t>
            </a:r>
          </a:p>
          <a:p>
            <a:pPr algn="just"/>
            <a:r>
              <a:rPr lang="en-US" dirty="0">
                <a:latin typeface="Times New Roman" pitchFamily="18" charset="0"/>
                <a:cs typeface="Times New Roman" pitchFamily="18" charset="0"/>
              </a:rPr>
              <a:t>A robot is a machine designed to execute one or more tasks automatically with speed and precision.</a:t>
            </a:r>
          </a:p>
          <a:p>
            <a:endParaRPr lang="en-US" dirty="0"/>
          </a:p>
        </p:txBody>
      </p:sp>
    </p:spTree>
    <p:extLst>
      <p:ext uri="{BB962C8B-B14F-4D97-AF65-F5344CB8AC3E}">
        <p14:creationId xmlns:p14="http://schemas.microsoft.com/office/powerpoint/2010/main" val="15278660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533400" y="1981200"/>
            <a:ext cx="8153400" cy="3552383"/>
          </a:xfrm>
          <a:prstGeom prst="rect">
            <a:avLst/>
          </a:prstGeom>
        </p:spPr>
        <p:txBody>
          <a:bodyPr wrap="square">
            <a:spAutoFit/>
          </a:bodyPr>
          <a:lstStyle/>
          <a:p>
            <a:pPr marL="274320" indent="-274320">
              <a:lnSpc>
                <a:spcPct val="80000"/>
              </a:lnSpc>
              <a:spcBef>
                <a:spcPct val="20000"/>
              </a:spcBef>
              <a:buClr>
                <a:schemeClr val="accent3"/>
              </a:buClr>
              <a:buSzPct val="95000"/>
              <a:buFont typeface="Wingdings 2"/>
              <a:buChar char=""/>
            </a:pPr>
            <a:r>
              <a:rPr lang="en-US" sz="2200" dirty="0">
                <a:cs typeface="Times New Roman" panose="02020603050405020304" pitchFamily="18" charset="0"/>
              </a:rPr>
              <a:t>In several applications like welding of two pipes, on the other hand, the path needs to be described in terms of a number of points which are typically greater than two.</a:t>
            </a:r>
          </a:p>
          <a:p>
            <a:pPr marL="274320" indent="-274320">
              <a:lnSpc>
                <a:spcPct val="80000"/>
              </a:lnSpc>
              <a:spcBef>
                <a:spcPct val="20000"/>
              </a:spcBef>
              <a:buClr>
                <a:schemeClr val="accent3"/>
              </a:buClr>
              <a:buSzPct val="95000"/>
              <a:buFont typeface="Wingdings 2"/>
              <a:buChar char=""/>
            </a:pPr>
            <a:r>
              <a:rPr lang="en-US" sz="2200" dirty="0">
                <a:cs typeface="Times New Roman" panose="02020603050405020304" pitchFamily="18" charset="0"/>
              </a:rPr>
              <a:t>A set of intermediate positions are set for lifting off and setting down a work-piece so that reduced velocities are obtained with respect to direct transfer of the object.</a:t>
            </a:r>
          </a:p>
          <a:p>
            <a:pPr marL="274320" indent="-274320">
              <a:lnSpc>
                <a:spcPct val="80000"/>
              </a:lnSpc>
              <a:spcBef>
                <a:spcPct val="20000"/>
              </a:spcBef>
              <a:buClr>
                <a:schemeClr val="accent3"/>
              </a:buClr>
              <a:buSzPct val="95000"/>
              <a:buFont typeface="Wingdings 2"/>
              <a:buChar char=""/>
            </a:pPr>
            <a:r>
              <a:rPr lang="en-US" sz="2200" dirty="0">
                <a:cs typeface="Times New Roman" panose="02020603050405020304" pitchFamily="18" charset="0"/>
              </a:rPr>
              <a:t>For more complex applications, it desirable to specify a series of points so as to guarantee better monitoring of the executed trajectories. </a:t>
            </a:r>
          </a:p>
          <a:p>
            <a:pPr marL="274320" indent="-274320">
              <a:lnSpc>
                <a:spcPct val="80000"/>
              </a:lnSpc>
              <a:spcBef>
                <a:spcPct val="20000"/>
              </a:spcBef>
              <a:buClr>
                <a:schemeClr val="accent3"/>
              </a:buClr>
              <a:buSzPct val="95000"/>
              <a:buFont typeface="Wingdings 2"/>
              <a:buChar char=""/>
            </a:pPr>
            <a:r>
              <a:rPr lang="en-US" sz="2200" dirty="0">
                <a:cs typeface="Times New Roman" panose="02020603050405020304" pitchFamily="18" charset="0"/>
              </a:rPr>
              <a:t>The points need to be specified more densely in those sections of the trajectory where obstacles have to be avoided or a high path curvature is expected. </a:t>
            </a:r>
          </a:p>
        </p:txBody>
      </p:sp>
    </p:spTree>
    <p:extLst>
      <p:ext uri="{BB962C8B-B14F-4D97-AF65-F5344CB8AC3E}">
        <p14:creationId xmlns:p14="http://schemas.microsoft.com/office/powerpoint/2010/main" val="68421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04088"/>
            <a:ext cx="8153400" cy="667512"/>
          </a:xfrm>
        </p:spPr>
        <p:txBody>
          <a:bodyPr>
            <a:normAutofit fontScale="90000"/>
          </a:bodyPr>
          <a:lstStyle/>
          <a:p>
            <a:r>
              <a:rPr lang="en-US" dirty="0"/>
              <a:t>Definitions: Robotics</a:t>
            </a:r>
          </a:p>
        </p:txBody>
      </p:sp>
      <p:sp>
        <p:nvSpPr>
          <p:cNvPr id="3" name="Content Placeholder 2"/>
          <p:cNvSpPr>
            <a:spLocks noGrp="1"/>
          </p:cNvSpPr>
          <p:nvPr>
            <p:ph idx="1"/>
          </p:nvPr>
        </p:nvSpPr>
        <p:spPr>
          <a:xfrm>
            <a:off x="457200" y="1600200"/>
            <a:ext cx="8229600" cy="4724400"/>
          </a:xfrm>
        </p:spPr>
        <p:txBody>
          <a:bodyPr/>
          <a:lstStyle/>
          <a:p>
            <a:pPr algn="just"/>
            <a:r>
              <a:rPr lang="en-US" b="1" dirty="0">
                <a:latin typeface="Times New Roman" pitchFamily="18" charset="0"/>
                <a:cs typeface="Times New Roman" pitchFamily="18" charset="0"/>
              </a:rPr>
              <a:t>Robotics: </a:t>
            </a:r>
            <a:r>
              <a:rPr lang="en-US" dirty="0">
                <a:latin typeface="Times New Roman" pitchFamily="18" charset="0"/>
                <a:cs typeface="Times New Roman" pitchFamily="18" charset="0"/>
              </a:rPr>
              <a:t>technology dealing with the design, construction, and operation of Robots in Automation</a:t>
            </a:r>
          </a:p>
          <a:p>
            <a:pPr algn="just"/>
            <a:r>
              <a:rPr lang="en-US" dirty="0">
                <a:latin typeface="Times New Roman" pitchFamily="18" charset="0"/>
                <a:cs typeface="Times New Roman" pitchFamily="18" charset="0"/>
              </a:rPr>
              <a:t>In 1942 the term robotics was used by Isaac Asimov in his story named Runaround.</a:t>
            </a:r>
          </a:p>
          <a:p>
            <a:endParaRPr lang="en-US" dirty="0"/>
          </a:p>
        </p:txBody>
      </p:sp>
    </p:spTree>
    <p:extLst>
      <p:ext uri="{BB962C8B-B14F-4D97-AF65-F5344CB8AC3E}">
        <p14:creationId xmlns:p14="http://schemas.microsoft.com/office/powerpoint/2010/main" val="344999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04088"/>
            <a:ext cx="8305800" cy="743712"/>
          </a:xfrm>
        </p:spPr>
        <p:txBody>
          <a:bodyPr>
            <a:normAutofit fontScale="90000"/>
          </a:bodyPr>
          <a:lstStyle/>
          <a:p>
            <a:r>
              <a:rPr lang="en-US" dirty="0"/>
              <a:t>Scope of Automation and Robotics</a:t>
            </a:r>
          </a:p>
        </p:txBody>
      </p:sp>
      <p:sp>
        <p:nvSpPr>
          <p:cNvPr id="3" name="Content Placeholder 2"/>
          <p:cNvSpPr>
            <a:spLocks noGrp="1"/>
          </p:cNvSpPr>
          <p:nvPr>
            <p:ph idx="1"/>
          </p:nvPr>
        </p:nvSpPr>
        <p:spPr>
          <a:xfrm>
            <a:off x="304800" y="1524000"/>
            <a:ext cx="8382000" cy="4800600"/>
          </a:xfrm>
        </p:spPr>
        <p:txBody>
          <a:bodyPr>
            <a:normAutofit fontScale="92500"/>
          </a:bodyPr>
          <a:lstStyle/>
          <a:p>
            <a:pPr>
              <a:lnSpc>
                <a:spcPct val="150000"/>
              </a:lnSpc>
            </a:pPr>
            <a:r>
              <a:rPr lang="en-US" sz="2400" dirty="0">
                <a:latin typeface="Times New Roman" pitchFamily="18" charset="0"/>
                <a:cs typeface="Times New Roman" pitchFamily="18" charset="0"/>
              </a:rPr>
              <a:t>To cope with the increasing demands of the dynamic and competitive market  modern manufacturing methods should satisfy the following requirements:</a:t>
            </a:r>
          </a:p>
          <a:p>
            <a:pPr lvl="1">
              <a:lnSpc>
                <a:spcPct val="150000"/>
              </a:lnSpc>
            </a:pPr>
            <a:r>
              <a:rPr lang="en-US" sz="2000" dirty="0">
                <a:latin typeface="Times New Roman" pitchFamily="18" charset="0"/>
                <a:cs typeface="Times New Roman" pitchFamily="18" charset="0"/>
              </a:rPr>
              <a:t>Reduce production cost</a:t>
            </a:r>
          </a:p>
          <a:p>
            <a:pPr lvl="1">
              <a:lnSpc>
                <a:spcPct val="150000"/>
              </a:lnSpc>
            </a:pPr>
            <a:r>
              <a:rPr lang="en-US" sz="2000" dirty="0">
                <a:latin typeface="Times New Roman" pitchFamily="18" charset="0"/>
                <a:cs typeface="Times New Roman" pitchFamily="18" charset="0"/>
              </a:rPr>
              <a:t>Increased productivity</a:t>
            </a:r>
          </a:p>
          <a:p>
            <a:pPr lvl="1">
              <a:lnSpc>
                <a:spcPct val="150000"/>
              </a:lnSpc>
            </a:pPr>
            <a:r>
              <a:rPr lang="en-US" sz="2000" dirty="0">
                <a:latin typeface="Times New Roman" pitchFamily="18" charset="0"/>
                <a:cs typeface="Times New Roman" pitchFamily="18" charset="0"/>
              </a:rPr>
              <a:t>Improved product quality</a:t>
            </a:r>
          </a:p>
          <a:p>
            <a:pPr>
              <a:lnSpc>
                <a:spcPct val="150000"/>
              </a:lnSpc>
            </a:pPr>
            <a:r>
              <a:rPr lang="en-US" sz="2400" dirty="0">
                <a:latin typeface="Times New Roman" pitchFamily="18" charset="0"/>
                <a:cs typeface="Times New Roman" pitchFamily="18" charset="0"/>
              </a:rPr>
              <a:t>Automation can help to fulfill the above requirement</a:t>
            </a:r>
          </a:p>
          <a:p>
            <a:pPr>
              <a:lnSpc>
                <a:spcPct val="150000"/>
              </a:lnSpc>
            </a:pPr>
            <a:r>
              <a:rPr lang="en-US" sz="2400" dirty="0">
                <a:latin typeface="Times New Roman" pitchFamily="18" charset="0"/>
                <a:cs typeface="Times New Roman" pitchFamily="18" charset="0"/>
              </a:rPr>
              <a:t>Automation: Either Hard or flexible automation</a:t>
            </a:r>
          </a:p>
          <a:p>
            <a:pPr>
              <a:lnSpc>
                <a:spcPct val="150000"/>
              </a:lnSpc>
            </a:pPr>
            <a:r>
              <a:rPr lang="en-US" sz="2400" dirty="0">
                <a:latin typeface="Times New Roman" pitchFamily="18" charset="0"/>
                <a:cs typeface="Times New Roman" pitchFamily="18" charset="0"/>
              </a:rPr>
              <a:t>Robotics is a example of flexible automation</a:t>
            </a:r>
          </a:p>
          <a:p>
            <a:endParaRPr lang="en-US" dirty="0"/>
          </a:p>
        </p:txBody>
      </p:sp>
    </p:spTree>
    <p:extLst>
      <p:ext uri="{BB962C8B-B14F-4D97-AF65-F5344CB8AC3E}">
        <p14:creationId xmlns:p14="http://schemas.microsoft.com/office/powerpoint/2010/main" val="500488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33400"/>
          </a:xfrm>
        </p:spPr>
        <p:txBody>
          <a:bodyPr>
            <a:normAutofit fontScale="90000"/>
          </a:bodyPr>
          <a:lstStyle/>
          <a:p>
            <a:pPr algn="ctr"/>
            <a:r>
              <a:rPr lang="en-US" dirty="0"/>
              <a:t>History of Robotics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5126563"/>
              </p:ext>
            </p:extLst>
          </p:nvPr>
        </p:nvGraphicFramePr>
        <p:xfrm>
          <a:off x="457200" y="1143000"/>
          <a:ext cx="8382000" cy="4305419"/>
        </p:xfrm>
        <a:graphic>
          <a:graphicData uri="http://schemas.openxmlformats.org/drawingml/2006/table">
            <a:tbl>
              <a:tblPr firstRow="1" bandRow="1">
                <a:tableStyleId>{5C22544A-7EE6-4342-B048-85BDC9FD1C3A}</a:tableStyleId>
              </a:tblPr>
              <a:tblGrid>
                <a:gridCol w="762001">
                  <a:extLst>
                    <a:ext uri="{9D8B030D-6E8A-4147-A177-3AD203B41FA5}">
                      <a16:colId xmlns:a16="http://schemas.microsoft.com/office/drawing/2014/main" val="20000"/>
                    </a:ext>
                  </a:extLst>
                </a:gridCol>
                <a:gridCol w="7619999">
                  <a:extLst>
                    <a:ext uri="{9D8B030D-6E8A-4147-A177-3AD203B41FA5}">
                      <a16:colId xmlns:a16="http://schemas.microsoft.com/office/drawing/2014/main" val="20001"/>
                    </a:ext>
                  </a:extLst>
                </a:gridCol>
              </a:tblGrid>
              <a:tr h="447763">
                <a:tc>
                  <a:txBody>
                    <a:bodyPr/>
                    <a:lstStyle/>
                    <a:p>
                      <a:pPr algn="ctr"/>
                      <a:r>
                        <a:rPr lang="en-US" sz="2000" b="1" dirty="0">
                          <a:solidFill>
                            <a:srgbClr val="7030A0"/>
                          </a:solidFill>
                          <a:latin typeface="Times New Roman" pitchFamily="18" charset="0"/>
                          <a:cs typeface="Times New Roman" pitchFamily="18" charset="0"/>
                        </a:rPr>
                        <a:t>Year</a:t>
                      </a:r>
                    </a:p>
                  </a:txBody>
                  <a:tcPr/>
                </a:tc>
                <a:tc>
                  <a:txBody>
                    <a:bodyPr/>
                    <a:lstStyle/>
                    <a:p>
                      <a:pPr algn="ctr"/>
                      <a:r>
                        <a:rPr lang="en-US" sz="2000" b="1" dirty="0">
                          <a:solidFill>
                            <a:srgbClr val="7030A0"/>
                          </a:solidFill>
                          <a:latin typeface="Times New Roman" pitchFamily="18" charset="0"/>
                          <a:cs typeface="Times New Roman" pitchFamily="18" charset="0"/>
                        </a:rPr>
                        <a:t>Development</a:t>
                      </a:r>
                    </a:p>
                  </a:txBody>
                  <a:tcPr/>
                </a:tc>
                <a:extLst>
                  <a:ext uri="{0D108BD9-81ED-4DB2-BD59-A6C34878D82A}">
                    <a16:rowId xmlns:a16="http://schemas.microsoft.com/office/drawing/2014/main" val="10000"/>
                  </a:ext>
                </a:extLst>
              </a:tr>
              <a:tr h="419061">
                <a:tc>
                  <a:txBody>
                    <a:bodyPr/>
                    <a:lstStyle/>
                    <a:p>
                      <a:r>
                        <a:rPr lang="en-US" sz="1800" dirty="0">
                          <a:latin typeface="Times New Roman" pitchFamily="18" charset="0"/>
                          <a:cs typeface="Times New Roman" pitchFamily="18" charset="0"/>
                        </a:rPr>
                        <a:t>1954</a:t>
                      </a:r>
                    </a:p>
                  </a:txBody>
                  <a:tcPr/>
                </a:tc>
                <a:tc>
                  <a:txBody>
                    <a:bodyPr/>
                    <a:lstStyle/>
                    <a:p>
                      <a:r>
                        <a:rPr lang="en-US" sz="1800" dirty="0">
                          <a:latin typeface="Times New Roman" pitchFamily="18" charset="0"/>
                          <a:cs typeface="Times New Roman" pitchFamily="18" charset="0"/>
                        </a:rPr>
                        <a:t>First patent on manipulators by </a:t>
                      </a:r>
                      <a:r>
                        <a:rPr lang="en-US" sz="1800" dirty="0">
                          <a:solidFill>
                            <a:srgbClr val="FF0000"/>
                          </a:solidFill>
                          <a:latin typeface="Times New Roman" pitchFamily="18" charset="0"/>
                          <a:cs typeface="Times New Roman" pitchFamily="18" charset="0"/>
                        </a:rPr>
                        <a:t>George </a:t>
                      </a:r>
                      <a:r>
                        <a:rPr lang="en-US" sz="1800" dirty="0" err="1">
                          <a:solidFill>
                            <a:srgbClr val="FF0000"/>
                          </a:solidFill>
                          <a:latin typeface="Times New Roman" pitchFamily="18" charset="0"/>
                          <a:cs typeface="Times New Roman" pitchFamily="18" charset="0"/>
                        </a:rPr>
                        <a:t>Devol</a:t>
                      </a:r>
                      <a:r>
                        <a:rPr lang="en-US" sz="1800" dirty="0">
                          <a:latin typeface="Times New Roman" pitchFamily="18" charset="0"/>
                          <a:cs typeface="Times New Roman" pitchFamily="18" charset="0"/>
                        </a:rPr>
                        <a:t>,</a:t>
                      </a:r>
                      <a:r>
                        <a:rPr lang="en-US" sz="1800" baseline="0" dirty="0">
                          <a:latin typeface="Times New Roman" pitchFamily="18" charset="0"/>
                          <a:cs typeface="Times New Roman" pitchFamily="18" charset="0"/>
                        </a:rPr>
                        <a:t> the father of robot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419061">
                <a:tc>
                  <a:txBody>
                    <a:bodyPr/>
                    <a:lstStyle/>
                    <a:p>
                      <a:r>
                        <a:rPr lang="en-US" sz="1800" dirty="0">
                          <a:latin typeface="Times New Roman" pitchFamily="18" charset="0"/>
                          <a:cs typeface="Times New Roman" pitchFamily="18" charset="0"/>
                        </a:rPr>
                        <a:t>1956</a:t>
                      </a:r>
                    </a:p>
                  </a:txBody>
                  <a:tcPr/>
                </a:tc>
                <a:tc>
                  <a:txBody>
                    <a:bodyPr/>
                    <a:lstStyle/>
                    <a:p>
                      <a:r>
                        <a:rPr lang="en-US" sz="1800" dirty="0">
                          <a:latin typeface="Times New Roman" pitchFamily="18" charset="0"/>
                          <a:cs typeface="Times New Roman" pitchFamily="18" charset="0"/>
                        </a:rPr>
                        <a:t>Joseph </a:t>
                      </a:r>
                      <a:r>
                        <a:rPr lang="en-US" sz="1800" dirty="0" err="1">
                          <a:latin typeface="Times New Roman" pitchFamily="18" charset="0"/>
                          <a:cs typeface="Times New Roman" pitchFamily="18" charset="0"/>
                        </a:rPr>
                        <a:t>Engelberger</a:t>
                      </a:r>
                      <a:r>
                        <a:rPr lang="en-US" sz="1800" dirty="0">
                          <a:latin typeface="Times New Roman" pitchFamily="18" charset="0"/>
                          <a:cs typeface="Times New Roman" pitchFamily="18" charset="0"/>
                        </a:rPr>
                        <a:t> started the first robotics company:</a:t>
                      </a:r>
                      <a:r>
                        <a:rPr lang="en-US" sz="1800" baseline="0" dirty="0">
                          <a:latin typeface="Times New Roman" pitchFamily="18" charset="0"/>
                          <a:cs typeface="Times New Roman" pitchFamily="18" charset="0"/>
                        </a:rPr>
                        <a:t> </a:t>
                      </a:r>
                      <a:r>
                        <a:rPr lang="en-US" sz="1800" baseline="0" dirty="0" err="1">
                          <a:solidFill>
                            <a:srgbClr val="FF0000"/>
                          </a:solidFill>
                          <a:latin typeface="Times New Roman" pitchFamily="18" charset="0"/>
                          <a:cs typeface="Times New Roman" pitchFamily="18" charset="0"/>
                        </a:rPr>
                        <a:t>Unimation</a:t>
                      </a:r>
                      <a:endParaRPr lang="en-US" sz="1800" dirty="0">
                        <a:solidFill>
                          <a:srgbClr val="FF0000"/>
                        </a:solidFill>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419061">
                <a:tc>
                  <a:txBody>
                    <a:bodyPr/>
                    <a:lstStyle/>
                    <a:p>
                      <a:r>
                        <a:rPr lang="en-US" sz="1800" dirty="0">
                          <a:latin typeface="Times New Roman" pitchFamily="18" charset="0"/>
                          <a:cs typeface="Times New Roman" pitchFamily="18" charset="0"/>
                        </a:rPr>
                        <a:t>1962</a:t>
                      </a:r>
                    </a:p>
                  </a:txBody>
                  <a:tcPr/>
                </a:tc>
                <a:tc>
                  <a:txBody>
                    <a:bodyPr/>
                    <a:lstStyle/>
                    <a:p>
                      <a:r>
                        <a:rPr lang="en-US" sz="1800" dirty="0">
                          <a:solidFill>
                            <a:srgbClr val="FF0000"/>
                          </a:solidFill>
                          <a:latin typeface="Times New Roman" pitchFamily="18" charset="0"/>
                          <a:cs typeface="Times New Roman" pitchFamily="18" charset="0"/>
                        </a:rPr>
                        <a:t>General</a:t>
                      </a:r>
                      <a:r>
                        <a:rPr lang="en-US" sz="1800" baseline="0" dirty="0">
                          <a:solidFill>
                            <a:srgbClr val="FF0000"/>
                          </a:solidFill>
                          <a:latin typeface="Times New Roman" pitchFamily="18" charset="0"/>
                          <a:cs typeface="Times New Roman" pitchFamily="18" charset="0"/>
                        </a:rPr>
                        <a:t> Motors </a:t>
                      </a:r>
                      <a:r>
                        <a:rPr lang="en-US" sz="1800" baseline="0" dirty="0">
                          <a:latin typeface="Times New Roman" pitchFamily="18" charset="0"/>
                          <a:cs typeface="Times New Roman" pitchFamily="18" charset="0"/>
                        </a:rPr>
                        <a:t>used the manipulator: </a:t>
                      </a:r>
                      <a:r>
                        <a:rPr lang="en-US" sz="1800" baseline="0" dirty="0" err="1">
                          <a:latin typeface="Times New Roman" pitchFamily="18" charset="0"/>
                          <a:cs typeface="Times New Roman" pitchFamily="18" charset="0"/>
                        </a:rPr>
                        <a:t>Unimation</a:t>
                      </a:r>
                      <a:r>
                        <a:rPr lang="en-US" sz="1800" baseline="0" dirty="0">
                          <a:latin typeface="Times New Roman" pitchFamily="18" charset="0"/>
                          <a:cs typeface="Times New Roman" pitchFamily="18" charset="0"/>
                        </a:rPr>
                        <a:t> in </a:t>
                      </a:r>
                      <a:r>
                        <a:rPr lang="en-US" sz="1800" baseline="0" dirty="0">
                          <a:solidFill>
                            <a:srgbClr val="FF0000"/>
                          </a:solidFill>
                          <a:latin typeface="Times New Roman" pitchFamily="18" charset="0"/>
                          <a:cs typeface="Times New Roman" pitchFamily="18" charset="0"/>
                        </a:rPr>
                        <a:t>die casting </a:t>
                      </a:r>
                      <a:r>
                        <a:rPr lang="en-US" sz="1800" baseline="0" dirty="0">
                          <a:latin typeface="Times New Roman" pitchFamily="18" charset="0"/>
                          <a:cs typeface="Times New Roman" pitchFamily="18" charset="0"/>
                        </a:rPr>
                        <a:t>application</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419061">
                <a:tc>
                  <a:txBody>
                    <a:bodyPr/>
                    <a:lstStyle/>
                    <a:p>
                      <a:r>
                        <a:rPr lang="en-US" sz="1800" dirty="0">
                          <a:latin typeface="Times New Roman" pitchFamily="18" charset="0"/>
                          <a:cs typeface="Times New Roman" pitchFamily="18" charset="0"/>
                        </a:rPr>
                        <a:t>1967</a:t>
                      </a:r>
                    </a:p>
                  </a:txBody>
                  <a:tcPr/>
                </a:tc>
                <a:tc>
                  <a:txBody>
                    <a:bodyPr/>
                    <a:lstStyle/>
                    <a:p>
                      <a:r>
                        <a:rPr lang="en-US" sz="1800" dirty="0">
                          <a:latin typeface="Times New Roman" pitchFamily="18" charset="0"/>
                          <a:cs typeface="Times New Roman" pitchFamily="18" charset="0"/>
                        </a:rPr>
                        <a:t>General Electrical Corporation made a 4 legged vehicle</a:t>
                      </a:r>
                    </a:p>
                  </a:txBody>
                  <a:tcPr/>
                </a:tc>
                <a:extLst>
                  <a:ext uri="{0D108BD9-81ED-4DB2-BD59-A6C34878D82A}">
                    <a16:rowId xmlns:a16="http://schemas.microsoft.com/office/drawing/2014/main" val="10004"/>
                  </a:ext>
                </a:extLst>
              </a:tr>
              <a:tr h="1343290">
                <a:tc>
                  <a:txBody>
                    <a:bodyPr/>
                    <a:lstStyle/>
                    <a:p>
                      <a:r>
                        <a:rPr lang="en-US" sz="1800" dirty="0">
                          <a:latin typeface="Times New Roman" pitchFamily="18" charset="0"/>
                          <a:cs typeface="Times New Roman" pitchFamily="18" charset="0"/>
                        </a:rPr>
                        <a:t>1969-2012</a:t>
                      </a:r>
                    </a:p>
                  </a:txBody>
                  <a:tcPr/>
                </a:tc>
                <a:tc>
                  <a:txBody>
                    <a:bodyPr/>
                    <a:lstStyle/>
                    <a:p>
                      <a:r>
                        <a:rPr lang="en-US" sz="1800" dirty="0">
                          <a:latin typeface="Times New Roman" pitchFamily="18" charset="0"/>
                          <a:cs typeface="Times New Roman" pitchFamily="18" charset="0"/>
                        </a:rPr>
                        <a:t>Various robots were build for</a:t>
                      </a:r>
                      <a:r>
                        <a:rPr lang="en-US" sz="1800" baseline="0" dirty="0">
                          <a:latin typeface="Times New Roman" pitchFamily="18" charset="0"/>
                          <a:cs typeface="Times New Roman" pitchFamily="18" charset="0"/>
                        </a:rPr>
                        <a:t> space explorations by USA and USSR (Spirit, Opportunity, Curiosity)</a:t>
                      </a:r>
                    </a:p>
                    <a:p>
                      <a:r>
                        <a:rPr lang="en-US" sz="1800" baseline="0" dirty="0">
                          <a:latin typeface="Times New Roman" pitchFamily="18" charset="0"/>
                          <a:cs typeface="Times New Roman" pitchFamily="18" charset="0"/>
                        </a:rPr>
                        <a:t>Many other types of robots were developed by various research organizations with varying moving and thinking abilities</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419061">
                <a:tc>
                  <a:txBody>
                    <a:bodyPr/>
                    <a:lstStyle/>
                    <a:p>
                      <a:r>
                        <a:rPr lang="en-US" sz="1800" dirty="0">
                          <a:latin typeface="Times New Roman" pitchFamily="18" charset="0"/>
                          <a:cs typeface="Times New Roman" pitchFamily="18" charset="0"/>
                        </a:rPr>
                        <a:t>2000</a:t>
                      </a:r>
                    </a:p>
                  </a:txBody>
                  <a:tcPr/>
                </a:tc>
                <a:tc>
                  <a:txBody>
                    <a:bodyPr/>
                    <a:lstStyle/>
                    <a:p>
                      <a:r>
                        <a:rPr lang="en-US" sz="1800" dirty="0" err="1">
                          <a:solidFill>
                            <a:srgbClr val="FF0000"/>
                          </a:solidFill>
                          <a:latin typeface="Times New Roman" pitchFamily="18" charset="0"/>
                          <a:cs typeface="Times New Roman" pitchFamily="18" charset="0"/>
                        </a:rPr>
                        <a:t>Asimo</a:t>
                      </a:r>
                      <a:r>
                        <a:rPr lang="en-US" sz="1800" dirty="0">
                          <a:solidFill>
                            <a:srgbClr val="FF0000"/>
                          </a:solidFill>
                          <a:latin typeface="Times New Roman" pitchFamily="18" charset="0"/>
                          <a:cs typeface="Times New Roman" pitchFamily="18" charset="0"/>
                        </a:rPr>
                        <a:t> humanoid robot </a:t>
                      </a:r>
                      <a:r>
                        <a:rPr lang="en-US" sz="1800" dirty="0">
                          <a:latin typeface="Times New Roman" pitchFamily="18" charset="0"/>
                          <a:cs typeface="Times New Roman" pitchFamily="18" charset="0"/>
                        </a:rPr>
                        <a:t>was developed</a:t>
                      </a:r>
                      <a:r>
                        <a:rPr lang="en-US" sz="1800" baseline="0" dirty="0">
                          <a:latin typeface="Times New Roman" pitchFamily="18" charset="0"/>
                          <a:cs typeface="Times New Roman" pitchFamily="18" charset="0"/>
                        </a:rPr>
                        <a:t> by Honda</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6"/>
                  </a:ext>
                </a:extLst>
              </a:tr>
              <a:tr h="419061">
                <a:tc>
                  <a:txBody>
                    <a:bodyPr/>
                    <a:lstStyle/>
                    <a:p>
                      <a:r>
                        <a:rPr lang="en-US" sz="1800" dirty="0">
                          <a:latin typeface="Times New Roman" pitchFamily="18" charset="0"/>
                          <a:cs typeface="Times New Roman" pitchFamily="18" charset="0"/>
                        </a:rPr>
                        <a:t>2015</a:t>
                      </a:r>
                    </a:p>
                  </a:txBody>
                  <a:tcPr/>
                </a:tc>
                <a:tc>
                  <a:txBody>
                    <a:bodyPr/>
                    <a:lstStyle/>
                    <a:p>
                      <a:r>
                        <a:rPr lang="en-US" sz="1800" dirty="0">
                          <a:solidFill>
                            <a:srgbClr val="FF0000"/>
                          </a:solidFill>
                          <a:latin typeface="Times New Roman" pitchFamily="18" charset="0"/>
                          <a:cs typeface="Times New Roman" pitchFamily="18" charset="0"/>
                        </a:rPr>
                        <a:t>Sophia (humanoid) </a:t>
                      </a:r>
                      <a:r>
                        <a:rPr lang="en-US" sz="1800" dirty="0">
                          <a:latin typeface="Times New Roman" pitchFamily="18" charset="0"/>
                          <a:cs typeface="Times New Roman" pitchFamily="18" charset="0"/>
                        </a:rPr>
                        <a:t>was build by Hanson robotics Hong Kong</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608579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4722</TotalTime>
  <Words>3687</Words>
  <Application>Microsoft Office PowerPoint</Application>
  <PresentationFormat>On-screen Show (4:3)</PresentationFormat>
  <Paragraphs>265</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Constantia</vt:lpstr>
      <vt:lpstr>Times New Roman</vt:lpstr>
      <vt:lpstr>Wingdings</vt:lpstr>
      <vt:lpstr>Wingdings 2</vt:lpstr>
      <vt:lpstr>Flow</vt:lpstr>
      <vt:lpstr>Module 1</vt:lpstr>
      <vt:lpstr>Origin of Robots</vt:lpstr>
      <vt:lpstr>Laws of Robotics</vt:lpstr>
      <vt:lpstr>PowerPoint Presentation</vt:lpstr>
      <vt:lpstr>PowerPoint Presentation</vt:lpstr>
      <vt:lpstr>Definitions- Robots</vt:lpstr>
      <vt:lpstr>Definitions: Robotics</vt:lpstr>
      <vt:lpstr>Scope of Automation and Robotics</vt:lpstr>
      <vt:lpstr>History of Robotics</vt:lpstr>
      <vt:lpstr>PowerPoint Presentation</vt:lpstr>
      <vt:lpstr>Based on Function: Manipulators</vt:lpstr>
      <vt:lpstr>Mobile Robots</vt:lpstr>
      <vt:lpstr>Mobile Robots</vt:lpstr>
      <vt:lpstr>Mobile Robots</vt:lpstr>
      <vt:lpstr>Under water or swimming Robots</vt:lpstr>
      <vt:lpstr>Arial Robots or Flying Robots</vt:lpstr>
      <vt:lpstr>Based on Size</vt:lpstr>
      <vt:lpstr>Based on Application</vt:lpstr>
      <vt:lpstr>Based on Application</vt:lpstr>
      <vt:lpstr>Types of Robots- As per robots.ieee.org</vt:lpstr>
      <vt:lpstr>Types of Robots- As per robots.ieee.org</vt:lpstr>
      <vt:lpstr>Types of Robots- As per robots.ieee.org</vt:lpstr>
      <vt:lpstr>Types of Robots- As per robots.ieee.org</vt:lpstr>
      <vt:lpstr>Robotic System Architecture</vt:lpstr>
      <vt:lpstr>Motion Subsystem</vt:lpstr>
      <vt:lpstr>Anatomy of Manipulator</vt:lpstr>
      <vt:lpstr>Manipulator</vt:lpstr>
      <vt:lpstr>Links</vt:lpstr>
      <vt:lpstr>PowerPoint Presentation</vt:lpstr>
      <vt:lpstr>Revolute joints</vt:lpstr>
      <vt:lpstr>Prismatic joints</vt:lpstr>
      <vt:lpstr>Other commonly used Joints</vt:lpstr>
      <vt:lpstr>End Effectors</vt:lpstr>
      <vt:lpstr>Actuators</vt:lpstr>
      <vt:lpstr> </vt:lpstr>
      <vt:lpstr>Recognition subsystem</vt:lpstr>
      <vt:lpstr>Control Sub system</vt:lpstr>
      <vt:lpstr>PowerPoint Presentation</vt:lpstr>
      <vt:lpstr>Kinematics</vt:lpstr>
      <vt:lpstr>Kinematic Chains</vt:lpstr>
      <vt:lpstr>Open Kinematic Vs Closed kinematics chain</vt:lpstr>
      <vt:lpstr>Open Kinematic Vs Closed kinematics chain</vt:lpstr>
      <vt:lpstr>PowerPoint Presentation</vt:lpstr>
      <vt:lpstr>Note:</vt:lpstr>
      <vt:lpstr>Arm Configuration</vt:lpstr>
      <vt:lpstr>Cartesian or Rectangular configuration </vt:lpstr>
      <vt:lpstr>Cylindrical Configuration</vt:lpstr>
      <vt:lpstr>Polar (Spherical) Configuration</vt:lpstr>
      <vt:lpstr>Articulated(Revolute or Joined) ARM</vt:lpstr>
      <vt:lpstr>Wrist configuration</vt:lpstr>
      <vt:lpstr>Robot considerations for an application</vt:lpstr>
      <vt:lpstr>PowerPoint Presentation</vt:lpstr>
      <vt:lpstr>Capacity &amp; Speed </vt:lpstr>
      <vt:lpstr>Stroke &amp; Reach </vt:lpstr>
      <vt:lpstr>Stroke &amp; Reach </vt:lpstr>
      <vt:lpstr>  Repeatability, Precision and Accuracy </vt:lpstr>
      <vt:lpstr>PowerPoint Presentation</vt:lpstr>
      <vt:lpstr>Point to point control &amp;  Continuous path control</vt:lpstr>
      <vt:lpstr>Continuous path control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dc:title>
  <dc:creator>Asus</dc:creator>
  <cp:lastModifiedBy>DAWN MATHEW</cp:lastModifiedBy>
  <cp:revision>85</cp:revision>
  <dcterms:created xsi:type="dcterms:W3CDTF">2006-08-16T00:00:00Z</dcterms:created>
  <dcterms:modified xsi:type="dcterms:W3CDTF">2024-08-02T03:48:10Z</dcterms:modified>
</cp:coreProperties>
</file>